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334" r:id="rId2"/>
    <p:sldId id="257" r:id="rId3"/>
    <p:sldId id="311" r:id="rId4"/>
    <p:sldId id="314" r:id="rId5"/>
    <p:sldId id="324" r:id="rId6"/>
    <p:sldId id="312" r:id="rId7"/>
    <p:sldId id="313" r:id="rId8"/>
    <p:sldId id="414" r:id="rId9"/>
    <p:sldId id="430" r:id="rId10"/>
    <p:sldId id="332" r:id="rId11"/>
    <p:sldId id="333" r:id="rId12"/>
    <p:sldId id="431" r:id="rId13"/>
    <p:sldId id="316" r:id="rId14"/>
    <p:sldId id="318" r:id="rId15"/>
    <p:sldId id="319" r:id="rId16"/>
    <p:sldId id="320" r:id="rId17"/>
    <p:sldId id="322" r:id="rId18"/>
    <p:sldId id="315" r:id="rId19"/>
    <p:sldId id="281" r:id="rId20"/>
    <p:sldId id="282" r:id="rId21"/>
    <p:sldId id="280" r:id="rId22"/>
    <p:sldId id="317" r:id="rId23"/>
    <p:sldId id="297" r:id="rId24"/>
    <p:sldId id="298" r:id="rId25"/>
    <p:sldId id="299" r:id="rId26"/>
    <p:sldId id="300" r:id="rId27"/>
    <p:sldId id="302" r:id="rId28"/>
    <p:sldId id="412" r:id="rId29"/>
    <p:sldId id="415" r:id="rId30"/>
    <p:sldId id="416" r:id="rId31"/>
    <p:sldId id="417" r:id="rId32"/>
    <p:sldId id="418" r:id="rId33"/>
    <p:sldId id="278" r:id="rId34"/>
    <p:sldId id="325" r:id="rId35"/>
    <p:sldId id="262" r:id="rId36"/>
    <p:sldId id="328" r:id="rId37"/>
    <p:sldId id="264" r:id="rId38"/>
    <p:sldId id="323" r:id="rId39"/>
    <p:sldId id="419" r:id="rId40"/>
    <p:sldId id="420" r:id="rId41"/>
    <p:sldId id="329" r:id="rId42"/>
    <p:sldId id="330" r:id="rId43"/>
    <p:sldId id="331" r:id="rId44"/>
    <p:sldId id="422" r:id="rId45"/>
    <p:sldId id="423" r:id="rId46"/>
    <p:sldId id="424" r:id="rId47"/>
    <p:sldId id="426" r:id="rId48"/>
    <p:sldId id="427" r:id="rId49"/>
    <p:sldId id="428" r:id="rId5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A0506E-E565-47DD-ADC7-7EAB3968F5C1}" type="datetimeFigureOut">
              <a:rPr lang="en-US" smtClean="0"/>
              <a:t>5/21/2022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0DC7EC-9997-45F3-8783-F54D167215E1}" type="slidenum">
              <a:rPr lang="en-US" smtClean="0"/>
              <a:t>‹#›</a:t>
            </a:fld>
            <a:endParaRPr lang="en-US"/>
          </a:p>
        </p:txBody>
      </p:sp>
    </p:spTree>
    <p:extLst>
      <p:ext uri="{BB962C8B-B14F-4D97-AF65-F5344CB8AC3E}">
        <p14:creationId xmlns:p14="http://schemas.microsoft.com/office/powerpoint/2010/main" val="1208667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0DC7EC-9997-45F3-8783-F54D167215E1}" type="slidenum">
              <a:rPr lang="en-US" smtClean="0"/>
              <a:t>37</a:t>
            </a:fld>
            <a:endParaRPr lang="en-US"/>
          </a:p>
        </p:txBody>
      </p:sp>
    </p:spTree>
    <p:extLst>
      <p:ext uri="{BB962C8B-B14F-4D97-AF65-F5344CB8AC3E}">
        <p14:creationId xmlns:p14="http://schemas.microsoft.com/office/powerpoint/2010/main" val="1668193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E2B431-D49C-43FC-ACA9-4040FD2C1DF1}"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1510864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2B431-D49C-43FC-ACA9-4040FD2C1DF1}"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3489609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2B431-D49C-43FC-ACA9-4040FD2C1DF1}"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86C53-2193-4B48-AB94-E7EB111709E3}"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920670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2B431-D49C-43FC-ACA9-4040FD2C1DF1}"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36545907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2B431-D49C-43FC-ACA9-4040FD2C1DF1}"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86C53-2193-4B48-AB94-E7EB111709E3}"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293705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2B431-D49C-43FC-ACA9-4040FD2C1DF1}"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68523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E2B431-D49C-43FC-ACA9-4040FD2C1DF1}"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188072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E2B431-D49C-43FC-ACA9-4040FD2C1DF1}"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2790090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DE2B431-D49C-43FC-ACA9-4040FD2C1DF1}"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3885772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E2B431-D49C-43FC-ACA9-4040FD2C1DF1}"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2941329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DE2B431-D49C-43FC-ACA9-4040FD2C1DF1}"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2488227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DE2B431-D49C-43FC-ACA9-4040FD2C1DF1}" type="datetimeFigureOut">
              <a:rPr lang="en-US" smtClean="0"/>
              <a:t>5/21/2022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25933715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DE2B431-D49C-43FC-ACA9-4040FD2C1DF1}" type="datetimeFigureOut">
              <a:rPr lang="en-US" smtClean="0"/>
              <a:t>5/21/2022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345563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2B431-D49C-43FC-ACA9-4040FD2C1DF1}" type="datetimeFigureOut">
              <a:rPr lang="en-US" smtClean="0"/>
              <a:t>5/21/2022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3663098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DE2B431-D49C-43FC-ACA9-4040FD2C1DF1}"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2828320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E2B431-D49C-43FC-ACA9-4040FD2C1DF1}"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586C53-2193-4B48-AB94-E7EB111709E3}" type="slidenum">
              <a:rPr lang="en-US" smtClean="0"/>
              <a:t>‹#›</a:t>
            </a:fld>
            <a:endParaRPr lang="en-US"/>
          </a:p>
        </p:txBody>
      </p:sp>
    </p:spTree>
    <p:extLst>
      <p:ext uri="{BB962C8B-B14F-4D97-AF65-F5344CB8AC3E}">
        <p14:creationId xmlns:p14="http://schemas.microsoft.com/office/powerpoint/2010/main" val="309994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E2B431-D49C-43FC-ACA9-4040FD2C1DF1}" type="datetimeFigureOut">
              <a:rPr lang="en-US" smtClean="0"/>
              <a:t>5/21/2022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2586C53-2193-4B48-AB94-E7EB111709E3}" type="slidenum">
              <a:rPr lang="en-US" smtClean="0"/>
              <a:t>‹#›</a:t>
            </a:fld>
            <a:endParaRPr lang="en-US"/>
          </a:p>
        </p:txBody>
      </p:sp>
    </p:spTree>
    <p:extLst>
      <p:ext uri="{BB962C8B-B14F-4D97-AF65-F5344CB8AC3E}">
        <p14:creationId xmlns:p14="http://schemas.microsoft.com/office/powerpoint/2010/main" val="38919813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طرح های خطاطی شده بسم الله الرحمن الرحیم">
            <a:extLst>
              <a:ext uri="{FF2B5EF4-FFF2-40B4-BE49-F238E27FC236}">
                <a16:creationId xmlns:a16="http://schemas.microsoft.com/office/drawing/2014/main" id="{651214A3-54C2-4689-8B6E-24F52133D0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43250" y="1857375"/>
            <a:ext cx="5905500" cy="3143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4038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E3CD9-B570-41A7-BE30-655638EAE90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4DD9E50-0605-4AD9-AB56-312EAB87AD5A}"/>
              </a:ext>
            </a:extLst>
          </p:cNvPr>
          <p:cNvSpPr>
            <a:spLocks noGrp="1"/>
          </p:cNvSpPr>
          <p:nvPr>
            <p:ph idx="1"/>
          </p:nvPr>
        </p:nvSpPr>
        <p:spPr/>
        <p:txBody>
          <a:bodyPr>
            <a:normAutofit/>
          </a:bodyPr>
          <a:lstStyle/>
          <a:p>
            <a:r>
              <a:rPr lang="en-US" dirty="0"/>
              <a:t>HBS Ag= -</a:t>
            </a:r>
          </a:p>
          <a:p>
            <a:r>
              <a:rPr lang="en-US" dirty="0" err="1"/>
              <a:t>HBc</a:t>
            </a:r>
            <a:r>
              <a:rPr lang="en-US" dirty="0"/>
              <a:t> Ab (</a:t>
            </a:r>
            <a:r>
              <a:rPr lang="en-US" dirty="0" err="1"/>
              <a:t>Igm</a:t>
            </a:r>
            <a:r>
              <a:rPr lang="en-US" dirty="0"/>
              <a:t>) = -</a:t>
            </a:r>
          </a:p>
          <a:p>
            <a:r>
              <a:rPr lang="en-US" dirty="0"/>
              <a:t>HCV Ab= +</a:t>
            </a:r>
          </a:p>
          <a:p>
            <a:r>
              <a:rPr lang="en-US" dirty="0"/>
              <a:t>HAV Ab (</a:t>
            </a:r>
            <a:r>
              <a:rPr lang="en-US" dirty="0" err="1"/>
              <a:t>Igm</a:t>
            </a:r>
            <a:r>
              <a:rPr lang="en-US" dirty="0"/>
              <a:t>) = -</a:t>
            </a:r>
          </a:p>
          <a:p>
            <a:r>
              <a:rPr lang="en-US" dirty="0"/>
              <a:t>Serum protein electrophoresis , ANA, ASMA ,Anti LKM-1</a:t>
            </a:r>
            <a:r>
              <a:rPr lang="fa-IR" dirty="0"/>
              <a:t>محدوده نرمال  </a:t>
            </a:r>
          </a:p>
          <a:p>
            <a:r>
              <a:rPr lang="en-US" dirty="0"/>
              <a:t>Serum ceruloplasmin = 25</a:t>
            </a:r>
          </a:p>
          <a:p>
            <a:r>
              <a:rPr lang="en-US" dirty="0"/>
              <a:t>Ferritin = 70</a:t>
            </a:r>
          </a:p>
          <a:p>
            <a:pPr marL="0" indent="0">
              <a:buNone/>
            </a:pPr>
            <a:endParaRPr lang="en-US" dirty="0"/>
          </a:p>
          <a:p>
            <a:pPr marL="0" indent="0">
              <a:buNone/>
            </a:pPr>
            <a:endParaRPr lang="fa-IR" dirty="0"/>
          </a:p>
        </p:txBody>
      </p:sp>
    </p:spTree>
    <p:extLst>
      <p:ext uri="{BB962C8B-B14F-4D97-AF65-F5344CB8AC3E}">
        <p14:creationId xmlns:p14="http://schemas.microsoft.com/office/powerpoint/2010/main" val="1829698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ADA7-51CA-46A5-8AA6-0AA44EA9484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62F952F-A49A-418B-9DB8-741340268216}"/>
              </a:ext>
            </a:extLst>
          </p:cNvPr>
          <p:cNvSpPr>
            <a:spLocks noGrp="1"/>
          </p:cNvSpPr>
          <p:nvPr>
            <p:ph idx="1"/>
          </p:nvPr>
        </p:nvSpPr>
        <p:spPr/>
        <p:txBody>
          <a:bodyPr/>
          <a:lstStyle/>
          <a:p>
            <a:pPr algn="r" rtl="1"/>
            <a:r>
              <a:rPr lang="fa-IR" dirty="0"/>
              <a:t>سونوگرافی شکم و لگن:</a:t>
            </a:r>
          </a:p>
          <a:p>
            <a:pPr algn="r" rtl="1"/>
            <a:r>
              <a:rPr lang="fa-IR" dirty="0"/>
              <a:t>کبدچرب گرید 1  و  پانکراس ،مجاری صفراوی و کیسه صفرا نرمال و بدون ضایعه  بود ،طحال با شکل وسایزواکوژنیسیته نرمال بود ،کلیه ها دارای ابعاد طبیعی وبا اکوژنیسیته پارانشیم طبیعی بود و بقیه احشا شکم نرمال بود</a:t>
            </a:r>
            <a:endParaRPr lang="en-US" dirty="0"/>
          </a:p>
        </p:txBody>
      </p:sp>
    </p:spTree>
    <p:extLst>
      <p:ext uri="{BB962C8B-B14F-4D97-AF65-F5344CB8AC3E}">
        <p14:creationId xmlns:p14="http://schemas.microsoft.com/office/powerpoint/2010/main" val="1148027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794070" y="1502229"/>
            <a:ext cx="3513908" cy="3441246"/>
          </a:xfrm>
          <a:prstGeom prst="rect">
            <a:avLst/>
          </a:prstGeom>
        </p:spPr>
      </p:pic>
    </p:spTree>
    <p:extLst>
      <p:ext uri="{BB962C8B-B14F-4D97-AF65-F5344CB8AC3E}">
        <p14:creationId xmlns:p14="http://schemas.microsoft.com/office/powerpoint/2010/main" val="3905578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55924-E60B-447C-92D7-5A36FAA047E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886AD82-4212-4E96-9EE6-E58A16985015}"/>
              </a:ext>
            </a:extLst>
          </p:cNvPr>
          <p:cNvSpPr>
            <a:spLocks noGrp="1"/>
          </p:cNvSpPr>
          <p:nvPr>
            <p:ph idx="1"/>
          </p:nvPr>
        </p:nvSpPr>
        <p:spPr/>
        <p:txBody>
          <a:bodyPr/>
          <a:lstStyle/>
          <a:p>
            <a:r>
              <a:rPr lang="en-US" dirty="0"/>
              <a:t>Although many patients with chronic HCV infection are symptomatic, most symptoms are nonspecific and not clearly a result of HCV infection itself. Even if cirrhosis develops, many patients have only nonspecific symptoms. </a:t>
            </a:r>
          </a:p>
          <a:p>
            <a:endParaRPr lang="en-US" dirty="0"/>
          </a:p>
          <a:p>
            <a:r>
              <a:rPr lang="en-US" dirty="0"/>
              <a:t>Some patients have extrahepatic findings (such as cryoglobulinemia, renal disease, or specific dermatologic disorders) that are directly related to HCV infection. </a:t>
            </a:r>
          </a:p>
          <a:p>
            <a:endParaRPr lang="en-US" dirty="0"/>
          </a:p>
        </p:txBody>
      </p:sp>
    </p:spTree>
    <p:extLst>
      <p:ext uri="{BB962C8B-B14F-4D97-AF65-F5344CB8AC3E}">
        <p14:creationId xmlns:p14="http://schemas.microsoft.com/office/powerpoint/2010/main" val="4115424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D63F8-04F2-4FA3-A153-99462CB5503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6EF5C32-6916-4E75-ACAA-8F0F60509BC6}"/>
              </a:ext>
            </a:extLst>
          </p:cNvPr>
          <p:cNvSpPr>
            <a:spLocks noGrp="1"/>
          </p:cNvSpPr>
          <p:nvPr>
            <p:ph idx="1"/>
          </p:nvPr>
        </p:nvSpPr>
        <p:spPr/>
        <p:txBody>
          <a:bodyPr/>
          <a:lstStyle/>
          <a:p>
            <a:r>
              <a:rPr lang="en-US" b="1" dirty="0">
                <a:solidFill>
                  <a:srgbClr val="FF0000"/>
                </a:solidFill>
              </a:rPr>
              <a:t>Generalized symptoms</a:t>
            </a:r>
            <a:r>
              <a:rPr lang="en-US" dirty="0">
                <a:solidFill>
                  <a:srgbClr val="FF0000"/>
                </a:solidFill>
              </a:rPr>
              <a:t> </a:t>
            </a:r>
            <a:r>
              <a:rPr lang="en-US" dirty="0"/>
              <a:t>— Patients with chronic HCV infection often have a high symptom burden, but the extent to which HCV infection itself, rather than comorbid conditions, contributes to the symptoms is unclear. </a:t>
            </a:r>
          </a:p>
          <a:p>
            <a:endParaRPr lang="en-US" dirty="0"/>
          </a:p>
          <a:p>
            <a:r>
              <a:rPr lang="en-US" dirty="0"/>
              <a:t>The most frequent complaints are fatigue and sleep disturbances; other symptoms include nausea, diarrhea, abdominal pain, anorexia, myalgia, arthralgia, weakness, and weight loss . Neuropsychiatric symptoms (</a:t>
            </a:r>
            <a:r>
              <a:rPr lang="en-US" dirty="0" err="1"/>
              <a:t>eg</a:t>
            </a:r>
            <a:r>
              <a:rPr lang="en-US" dirty="0"/>
              <a:t>, depression and anxiety) are also common.</a:t>
            </a:r>
          </a:p>
          <a:p>
            <a:endParaRPr lang="en-US" dirty="0"/>
          </a:p>
        </p:txBody>
      </p:sp>
    </p:spTree>
    <p:extLst>
      <p:ext uri="{BB962C8B-B14F-4D97-AF65-F5344CB8AC3E}">
        <p14:creationId xmlns:p14="http://schemas.microsoft.com/office/powerpoint/2010/main" val="4265072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DBD7-B103-4647-ADE5-02743540FD4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C1D62F2-56E4-4A5F-85B3-BDEBF592B84F}"/>
              </a:ext>
            </a:extLst>
          </p:cNvPr>
          <p:cNvSpPr>
            <a:spLocks noGrp="1"/>
          </p:cNvSpPr>
          <p:nvPr>
            <p:ph idx="1"/>
          </p:nvPr>
        </p:nvSpPr>
        <p:spPr/>
        <p:txBody>
          <a:bodyPr>
            <a:normAutofit/>
          </a:bodyPr>
          <a:lstStyle/>
          <a:p>
            <a:r>
              <a:rPr lang="en-US" b="1" dirty="0">
                <a:solidFill>
                  <a:srgbClr val="FF0000"/>
                </a:solidFill>
              </a:rPr>
              <a:t>Extrahepatic manifestations</a:t>
            </a:r>
            <a:r>
              <a:rPr lang="en-US" dirty="0">
                <a:solidFill>
                  <a:srgbClr val="FF0000"/>
                </a:solidFill>
              </a:rPr>
              <a:t> </a:t>
            </a:r>
          </a:p>
          <a:p>
            <a:r>
              <a:rPr lang="en-US" dirty="0"/>
              <a:t>●Hematologic diseases, such as essential mixed cryoglobulinemia and lymphoma</a:t>
            </a:r>
          </a:p>
          <a:p>
            <a:r>
              <a:rPr lang="en-US" dirty="0"/>
              <a:t>●Renal disease, particularly membranoproliferative glomerulonephritis</a:t>
            </a:r>
          </a:p>
          <a:p>
            <a:r>
              <a:rPr lang="en-US" dirty="0"/>
              <a:t>●Autoimmune disorders, such as thyroiditis and the presence of autoantibodies</a:t>
            </a:r>
          </a:p>
          <a:p>
            <a:r>
              <a:rPr lang="en-US" dirty="0"/>
              <a:t>●Dermatologic conditions, such as porphyria cutanea </a:t>
            </a:r>
            <a:r>
              <a:rPr lang="en-US" dirty="0" err="1"/>
              <a:t>tarda</a:t>
            </a:r>
            <a:r>
              <a:rPr lang="en-US" dirty="0"/>
              <a:t> and lichen planus</a:t>
            </a:r>
          </a:p>
          <a:p>
            <a:r>
              <a:rPr lang="en-US" dirty="0"/>
              <a:t>●Diabetes mellitus</a:t>
            </a:r>
          </a:p>
          <a:p>
            <a:endParaRPr lang="en-US" dirty="0"/>
          </a:p>
        </p:txBody>
      </p:sp>
    </p:spTree>
    <p:extLst>
      <p:ext uri="{BB962C8B-B14F-4D97-AF65-F5344CB8AC3E}">
        <p14:creationId xmlns:p14="http://schemas.microsoft.com/office/powerpoint/2010/main" val="383112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3780B-A2F2-4ECA-A57A-1C57FC5BFB9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9044D50-EC5B-4140-B6DF-C57892AAB9F1}"/>
              </a:ext>
            </a:extLst>
          </p:cNvPr>
          <p:cNvSpPr>
            <a:spLocks noGrp="1"/>
          </p:cNvSpPr>
          <p:nvPr>
            <p:ph idx="1"/>
          </p:nvPr>
        </p:nvSpPr>
        <p:spPr/>
        <p:txBody>
          <a:bodyPr/>
          <a:lstStyle/>
          <a:p>
            <a:r>
              <a:rPr lang="en-US" b="1" dirty="0">
                <a:solidFill>
                  <a:srgbClr val="FF0000"/>
                </a:solidFill>
              </a:rPr>
              <a:t>Laboratory findings</a:t>
            </a:r>
            <a:endParaRPr lang="en-US" dirty="0">
              <a:solidFill>
                <a:srgbClr val="FF0000"/>
              </a:solidFill>
            </a:endParaRPr>
          </a:p>
          <a:p>
            <a:r>
              <a:rPr lang="en-US" b="1" dirty="0"/>
              <a:t>Serum aminotransferases</a:t>
            </a:r>
            <a:r>
              <a:rPr lang="en-US" dirty="0"/>
              <a:t> —</a:t>
            </a:r>
          </a:p>
          <a:p>
            <a:r>
              <a:rPr lang="en-US" dirty="0"/>
              <a:t> Up to one-third of patients have a normal serum </a:t>
            </a:r>
            <a:r>
              <a:rPr lang="en-US" dirty="0">
                <a:solidFill>
                  <a:srgbClr val="FF0000"/>
                </a:solidFill>
              </a:rPr>
              <a:t>alanine aminotransferase (ALT) </a:t>
            </a:r>
            <a:r>
              <a:rPr lang="en-US" dirty="0"/>
              <a:t>. </a:t>
            </a:r>
          </a:p>
          <a:p>
            <a:r>
              <a:rPr lang="en-US" dirty="0"/>
              <a:t>Slight enzyme elevations are usually seen in the remaining patients;</a:t>
            </a:r>
          </a:p>
          <a:p>
            <a:r>
              <a:rPr lang="en-US" dirty="0"/>
              <a:t> only about 25 percent have a serum ALT concentration more than twice normal, and it is rare to find elevations more than 10 times normal.</a:t>
            </a:r>
          </a:p>
          <a:p>
            <a:endParaRPr lang="en-US" dirty="0"/>
          </a:p>
        </p:txBody>
      </p:sp>
    </p:spTree>
    <p:extLst>
      <p:ext uri="{BB962C8B-B14F-4D97-AF65-F5344CB8AC3E}">
        <p14:creationId xmlns:p14="http://schemas.microsoft.com/office/powerpoint/2010/main" val="992375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AD627-6508-451E-9EED-F0E5EBB2635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0DCE437-D4DA-44EE-82B3-A7A73FA1080E}"/>
              </a:ext>
            </a:extLst>
          </p:cNvPr>
          <p:cNvSpPr>
            <a:spLocks noGrp="1"/>
          </p:cNvSpPr>
          <p:nvPr>
            <p:ph idx="1"/>
          </p:nvPr>
        </p:nvSpPr>
        <p:spPr/>
        <p:txBody>
          <a:bodyPr/>
          <a:lstStyle/>
          <a:p>
            <a:r>
              <a:rPr lang="en-US" b="1" dirty="0"/>
              <a:t>Other</a:t>
            </a:r>
            <a:r>
              <a:rPr lang="en-US" dirty="0"/>
              <a:t> — Other laboratory manifestations that can be observed in chronic HCV infection include those that are related to the potential extrahepatic manifestations of HCV.</a:t>
            </a:r>
          </a:p>
          <a:p>
            <a:r>
              <a:rPr lang="en-US" dirty="0"/>
              <a:t> As examples, low platelets may reflect immune-mediated thrombocytopenia; a reactive rheumatoid factor, an increased production of autoantibodies; and proteinuria and/or microscopic hematuria, glomerulonephritis. </a:t>
            </a:r>
          </a:p>
          <a:p>
            <a:endParaRPr lang="en-US" dirty="0"/>
          </a:p>
        </p:txBody>
      </p:sp>
    </p:spTree>
    <p:extLst>
      <p:ext uri="{BB962C8B-B14F-4D97-AF65-F5344CB8AC3E}">
        <p14:creationId xmlns:p14="http://schemas.microsoft.com/office/powerpoint/2010/main" val="2347848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590ED-843D-4696-A599-7D5FE508168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18CEA67-9C02-4EED-8EE9-C7FF82309C8F}"/>
              </a:ext>
            </a:extLst>
          </p:cNvPr>
          <p:cNvSpPr>
            <a:spLocks noGrp="1"/>
          </p:cNvSpPr>
          <p:nvPr>
            <p:ph idx="1"/>
          </p:nvPr>
        </p:nvSpPr>
        <p:spPr/>
        <p:txBody>
          <a:bodyPr/>
          <a:lstStyle/>
          <a:p>
            <a:r>
              <a:rPr lang="en-US" b="1" dirty="0">
                <a:solidFill>
                  <a:srgbClr val="FF0000"/>
                </a:solidFill>
              </a:rPr>
              <a:t>Risk of chronic infection</a:t>
            </a:r>
            <a:r>
              <a:rPr lang="en-US" dirty="0">
                <a:solidFill>
                  <a:srgbClr val="FF0000"/>
                </a:solidFill>
              </a:rPr>
              <a:t> </a:t>
            </a:r>
            <a:r>
              <a:rPr lang="en-US" dirty="0"/>
              <a:t>— The risk of chronic infection after HCV acquisition is high. In most studies, 50 to 85 percent of patients chronically remain HCV RNA positive following infection and seroconversion, depending on the population and the source of infection .</a:t>
            </a:r>
          </a:p>
          <a:p>
            <a:r>
              <a:rPr lang="en-US" dirty="0"/>
              <a:t> Of those who are able to spontaneously clear HCV, most do so within 12 weeks of seroconversion, although spontaneous clearance after a longer period of follow-up has been described . </a:t>
            </a:r>
          </a:p>
        </p:txBody>
      </p:sp>
    </p:spTree>
    <p:extLst>
      <p:ext uri="{BB962C8B-B14F-4D97-AF65-F5344CB8AC3E}">
        <p14:creationId xmlns:p14="http://schemas.microsoft.com/office/powerpoint/2010/main" val="2634223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mechanism responsible for the high prevalence of viral persistence, and thus chronic infection, is unclear, but both viral and host factors are likely to contribute.</a:t>
            </a:r>
          </a:p>
          <a:p>
            <a:r>
              <a:rPr lang="en-US" b="1" dirty="0"/>
              <a:t>Viral predictors of risk</a:t>
            </a:r>
            <a:r>
              <a:rPr lang="en-US" dirty="0"/>
              <a:t> — HCV has a tendency toward rapid mutation, which leads to extensive viral diversity among the viral populations infecting a single host. This can contribute to viral persistence, as the viral diversity allows HCV to escape immune recognition . </a:t>
            </a:r>
          </a:p>
          <a:p>
            <a:endParaRPr lang="en-US" dirty="0"/>
          </a:p>
        </p:txBody>
      </p:sp>
    </p:spTree>
    <p:extLst>
      <p:ext uri="{BB962C8B-B14F-4D97-AF65-F5344CB8AC3E}">
        <p14:creationId xmlns:p14="http://schemas.microsoft.com/office/powerpoint/2010/main" val="2435917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1A417-F240-426D-9F1F-06847AB10647}"/>
              </a:ext>
            </a:extLst>
          </p:cNvPr>
          <p:cNvSpPr>
            <a:spLocks noGrp="1"/>
          </p:cNvSpPr>
          <p:nvPr>
            <p:ph type="ctrTitle"/>
          </p:nvPr>
        </p:nvSpPr>
        <p:spPr>
          <a:xfrm>
            <a:off x="1507067" y="1983546"/>
            <a:ext cx="8227776" cy="2067288"/>
          </a:xfrm>
        </p:spPr>
        <p:txBody>
          <a:bodyPr>
            <a:normAutofit fontScale="90000"/>
          </a:bodyPr>
          <a:lstStyle/>
          <a:p>
            <a:r>
              <a:rPr lang="fa-IR" sz="4800" dirty="0"/>
              <a:t>نحوه برخورد پزشک خانواده با بیمار خانم 52 ساله مبتلا به هپاتیت سی</a:t>
            </a:r>
            <a:endParaRPr lang="en-US" sz="4800" dirty="0"/>
          </a:p>
        </p:txBody>
      </p:sp>
      <p:sp>
        <p:nvSpPr>
          <p:cNvPr id="3" name="Subtitle 2">
            <a:extLst>
              <a:ext uri="{FF2B5EF4-FFF2-40B4-BE49-F238E27FC236}">
                <a16:creationId xmlns:a16="http://schemas.microsoft.com/office/drawing/2014/main" id="{EA0000D8-52D9-41C3-A06F-8AC1CDD4C6D1}"/>
              </a:ext>
            </a:extLst>
          </p:cNvPr>
          <p:cNvSpPr>
            <a:spLocks noGrp="1"/>
          </p:cNvSpPr>
          <p:nvPr>
            <p:ph type="subTitle" idx="1"/>
          </p:nvPr>
        </p:nvSpPr>
        <p:spPr/>
        <p:txBody>
          <a:bodyPr>
            <a:normAutofit fontScale="70000" lnSpcReduction="20000"/>
          </a:bodyPr>
          <a:lstStyle/>
          <a:p>
            <a:r>
              <a:rPr lang="fa-IR" sz="3200" dirty="0"/>
              <a:t>استاد راهنما:خانم دکتر فنی استادیار و فوق تخصص گوارش بالغین </a:t>
            </a:r>
          </a:p>
          <a:p>
            <a:r>
              <a:rPr lang="fa-IR" sz="3200" dirty="0"/>
              <a:t>رزیدنت پزشکی خانواده:دکتر عابدینی</a:t>
            </a:r>
            <a:endParaRPr lang="en-US" sz="3200" dirty="0"/>
          </a:p>
        </p:txBody>
      </p:sp>
    </p:spTree>
    <p:extLst>
      <p:ext uri="{BB962C8B-B14F-4D97-AF65-F5344CB8AC3E}">
        <p14:creationId xmlns:p14="http://schemas.microsoft.com/office/powerpoint/2010/main" val="383605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Host predictors of risk</a:t>
            </a:r>
            <a:r>
              <a:rPr lang="en-US" dirty="0"/>
              <a:t> — Host factors may also be involved in the ability to spontaneously clear the virus. One of the most influential factors appears to be certain polymorphisms of a chromosomal locus close to the interleukin-28B (IL28B) gene . </a:t>
            </a:r>
          </a:p>
        </p:txBody>
      </p:sp>
    </p:spTree>
    <p:extLst>
      <p:ext uri="{BB962C8B-B14F-4D97-AF65-F5344CB8AC3E}">
        <p14:creationId xmlns:p14="http://schemas.microsoft.com/office/powerpoint/2010/main" val="19585975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solidFill>
                  <a:srgbClr val="FF0000"/>
                </a:solidFill>
              </a:rPr>
              <a:t>NATURAL HISTORY</a:t>
            </a:r>
          </a:p>
          <a:p>
            <a:r>
              <a:rPr lang="en-US" dirty="0"/>
              <a:t>The majority of patients who acquire HCV do not spontaneously clear the virus and thus develop chronic HCV infection. Chronic infection results in liver fibrosis and ultimately cirrhosis in a subset of patients, although the rate of disease progression is variable.</a:t>
            </a:r>
          </a:p>
          <a:p>
            <a:r>
              <a:rPr lang="en-US" dirty="0"/>
              <a:t> Patients who develop cirrhosis are at further risk for complicating events (such as variceal hemorrhage, ascites, and encephalopathy) and hepatocellular carcinoma, although many patients with compensated cirrhosis remain stable for years .</a:t>
            </a:r>
          </a:p>
          <a:p>
            <a:pPr marL="0" indent="0">
              <a:buNone/>
            </a:pPr>
            <a:endParaRPr lang="en-US" dirty="0"/>
          </a:p>
          <a:p>
            <a:endParaRPr lang="en-US" dirty="0"/>
          </a:p>
        </p:txBody>
      </p:sp>
    </p:spTree>
    <p:extLst>
      <p:ext uri="{BB962C8B-B14F-4D97-AF65-F5344CB8AC3E}">
        <p14:creationId xmlns:p14="http://schemas.microsoft.com/office/powerpoint/2010/main" val="3766876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848471-E3EF-4617-94AF-D8698632774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D94F3A-2B5E-4F2F-A96D-14A11F5C9422}"/>
              </a:ext>
            </a:extLst>
          </p:cNvPr>
          <p:cNvSpPr>
            <a:spLocks noGrp="1"/>
          </p:cNvSpPr>
          <p:nvPr>
            <p:ph idx="1"/>
          </p:nvPr>
        </p:nvSpPr>
        <p:spPr/>
        <p:txBody>
          <a:bodyPr/>
          <a:lstStyle/>
          <a:p>
            <a:pPr>
              <a:lnSpc>
                <a:spcPct val="150000"/>
              </a:lnSpc>
            </a:pPr>
            <a:r>
              <a:rPr lang="en-US" dirty="0"/>
              <a:t>Host factors that appear to be adversely associated with fibrosis progression in individual HCV-infected patients are </a:t>
            </a:r>
            <a:r>
              <a:rPr lang="en-US" dirty="0">
                <a:solidFill>
                  <a:srgbClr val="FF0000"/>
                </a:solidFill>
              </a:rPr>
              <a:t>older age</a:t>
            </a:r>
            <a:r>
              <a:rPr lang="en-US" dirty="0"/>
              <a:t>, </a:t>
            </a:r>
            <a:r>
              <a:rPr lang="en-US" dirty="0">
                <a:solidFill>
                  <a:srgbClr val="FF0000"/>
                </a:solidFill>
              </a:rPr>
              <a:t>male sex</a:t>
            </a:r>
            <a:r>
              <a:rPr lang="en-US" dirty="0"/>
              <a:t>, </a:t>
            </a:r>
            <a:r>
              <a:rPr lang="en-US" dirty="0">
                <a:solidFill>
                  <a:srgbClr val="FF0000"/>
                </a:solidFill>
              </a:rPr>
              <a:t>non-Black race</a:t>
            </a:r>
            <a:r>
              <a:rPr lang="en-US" dirty="0"/>
              <a:t>, </a:t>
            </a:r>
            <a:r>
              <a:rPr lang="en-US" dirty="0">
                <a:solidFill>
                  <a:srgbClr val="FF0000"/>
                </a:solidFill>
              </a:rPr>
              <a:t>alcohol use</a:t>
            </a:r>
            <a:r>
              <a:rPr lang="en-US" dirty="0"/>
              <a:t>, and comorbidities such as </a:t>
            </a:r>
            <a:r>
              <a:rPr lang="en-US" dirty="0">
                <a:solidFill>
                  <a:srgbClr val="FF0000"/>
                </a:solidFill>
              </a:rPr>
              <a:t>obesity</a:t>
            </a:r>
            <a:r>
              <a:rPr lang="en-US" dirty="0"/>
              <a:t> or </a:t>
            </a:r>
            <a:r>
              <a:rPr lang="en-US" dirty="0">
                <a:solidFill>
                  <a:srgbClr val="FF0000"/>
                </a:solidFill>
              </a:rPr>
              <a:t>viral coinfection</a:t>
            </a:r>
            <a:r>
              <a:rPr lang="en-US" dirty="0"/>
              <a:t>.</a:t>
            </a:r>
          </a:p>
          <a:p>
            <a:pPr>
              <a:lnSpc>
                <a:spcPct val="150000"/>
              </a:lnSpc>
            </a:pPr>
            <a:r>
              <a:rPr lang="en-US" dirty="0"/>
              <a:t> The impact of viral factors (such as genotype or diversity) is less evident. </a:t>
            </a:r>
          </a:p>
        </p:txBody>
      </p:sp>
    </p:spTree>
    <p:extLst>
      <p:ext uri="{BB962C8B-B14F-4D97-AF65-F5344CB8AC3E}">
        <p14:creationId xmlns:p14="http://schemas.microsoft.com/office/powerpoint/2010/main" val="3678793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Host factors</a:t>
            </a:r>
            <a:endParaRPr lang="en-US" dirty="0"/>
          </a:p>
          <a:p>
            <a:r>
              <a:rPr lang="en-US" b="1" dirty="0">
                <a:solidFill>
                  <a:srgbClr val="FF0000"/>
                </a:solidFill>
              </a:rPr>
              <a:t>Demographic features</a:t>
            </a:r>
            <a:r>
              <a:rPr lang="en-US" dirty="0">
                <a:solidFill>
                  <a:srgbClr val="FF0000"/>
                </a:solidFill>
              </a:rPr>
              <a:t> </a:t>
            </a:r>
            <a:r>
              <a:rPr lang="en-US" dirty="0"/>
              <a:t>— Various demographic features have been associated with disease progression in observational studies of individuals with chronic HCV:</a:t>
            </a:r>
          </a:p>
          <a:p>
            <a:r>
              <a:rPr lang="en-US" dirty="0"/>
              <a:t>●</a:t>
            </a:r>
            <a:r>
              <a:rPr lang="en-US" b="1" dirty="0">
                <a:solidFill>
                  <a:srgbClr val="FF0000"/>
                </a:solidFill>
              </a:rPr>
              <a:t>Sex</a:t>
            </a:r>
            <a:r>
              <a:rPr lang="en-US" dirty="0">
                <a:solidFill>
                  <a:srgbClr val="FF0000"/>
                </a:solidFill>
              </a:rPr>
              <a:t> </a:t>
            </a:r>
            <a:r>
              <a:rPr lang="en-US" dirty="0"/>
              <a:t>– Male sex has been associated with faster fibrosis progression . Among women, menopausal and post-menopausal statuses have been associated with fibrosis progression .</a:t>
            </a:r>
          </a:p>
          <a:p>
            <a:r>
              <a:rPr lang="en-US" dirty="0"/>
              <a:t>●</a:t>
            </a:r>
            <a:r>
              <a:rPr lang="en-US" b="1" dirty="0">
                <a:solidFill>
                  <a:srgbClr val="FF0000"/>
                </a:solidFill>
              </a:rPr>
              <a:t>Age</a:t>
            </a:r>
            <a:r>
              <a:rPr lang="en-US" dirty="0"/>
              <a:t> – Acquisition of HCV after age 40 to 55 may be associated with a more rapid progression of liver injury. In contrast, infected children appear to have a relatively decreased risk of disease progression . </a:t>
            </a:r>
          </a:p>
          <a:p>
            <a:r>
              <a:rPr lang="en-US" dirty="0"/>
              <a:t>●</a:t>
            </a:r>
            <a:r>
              <a:rPr lang="en-US" b="1" dirty="0">
                <a:solidFill>
                  <a:srgbClr val="FF0000"/>
                </a:solidFill>
              </a:rPr>
              <a:t>Race/ethnicity</a:t>
            </a:r>
            <a:r>
              <a:rPr lang="en-US" dirty="0">
                <a:solidFill>
                  <a:srgbClr val="FF0000"/>
                </a:solidFill>
              </a:rPr>
              <a:t> </a:t>
            </a:r>
            <a:r>
              <a:rPr lang="en-US" dirty="0"/>
              <a:t>– Progression may be slower and histology less severe in Black individuals compared with those of other races . In addition, certain complications of liver disease, particularly hepatocellular carcinoma, are more common in Japan than in the United States ; </a:t>
            </a:r>
          </a:p>
          <a:p>
            <a:endParaRPr lang="en-US" dirty="0"/>
          </a:p>
        </p:txBody>
      </p:sp>
    </p:spTree>
    <p:extLst>
      <p:ext uri="{BB962C8B-B14F-4D97-AF65-F5344CB8AC3E}">
        <p14:creationId xmlns:p14="http://schemas.microsoft.com/office/powerpoint/2010/main" val="3244817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solidFill>
                  <a:srgbClr val="FF0000"/>
                </a:solidFill>
              </a:rPr>
              <a:t>Route of HCV acquisition</a:t>
            </a:r>
            <a:r>
              <a:rPr lang="en-US" dirty="0">
                <a:solidFill>
                  <a:srgbClr val="FF0000"/>
                </a:solidFill>
              </a:rPr>
              <a:t> </a:t>
            </a:r>
            <a:r>
              <a:rPr lang="en-US" dirty="0"/>
              <a:t>– Patients who acquire the disease from a blood transfusion may be at increased risk for disease progression compared with those infected via other modes . However, this relationship has not been confirmed in all studies.</a:t>
            </a:r>
          </a:p>
          <a:p>
            <a:r>
              <a:rPr lang="en-US" b="1" dirty="0">
                <a:solidFill>
                  <a:srgbClr val="FF0000"/>
                </a:solidFill>
              </a:rPr>
              <a:t>Comorbidities</a:t>
            </a:r>
            <a:r>
              <a:rPr lang="en-US" dirty="0">
                <a:solidFill>
                  <a:srgbClr val="FF0000"/>
                </a:solidFill>
              </a:rPr>
              <a:t> </a:t>
            </a:r>
            <a:r>
              <a:rPr lang="en-US" dirty="0"/>
              <a:t>— Certain comorbidities have been implicated in progression of liver disease in the setting of chronic HCV infection:</a:t>
            </a:r>
          </a:p>
          <a:p>
            <a:r>
              <a:rPr lang="en-US" dirty="0"/>
              <a:t>●</a:t>
            </a:r>
            <a:r>
              <a:rPr lang="en-US" b="1" dirty="0">
                <a:solidFill>
                  <a:srgbClr val="FF0000"/>
                </a:solidFill>
              </a:rPr>
              <a:t>HIV infection</a:t>
            </a:r>
            <a:r>
              <a:rPr lang="en-US" dirty="0">
                <a:solidFill>
                  <a:srgbClr val="FF0000"/>
                </a:solidFill>
              </a:rPr>
              <a:t> </a:t>
            </a:r>
            <a:r>
              <a:rPr lang="en-US" dirty="0"/>
              <a:t>– Patients co-infected with HIV and HCV have an accelerated rate of progression to cirrhosis. </a:t>
            </a:r>
          </a:p>
          <a:p>
            <a:r>
              <a:rPr lang="en-US" dirty="0"/>
              <a:t>●</a:t>
            </a:r>
            <a:r>
              <a:rPr lang="en-US" b="1" dirty="0">
                <a:solidFill>
                  <a:srgbClr val="FF0000"/>
                </a:solidFill>
              </a:rPr>
              <a:t>HBV infection</a:t>
            </a:r>
            <a:r>
              <a:rPr lang="en-US" dirty="0">
                <a:solidFill>
                  <a:srgbClr val="FF0000"/>
                </a:solidFill>
              </a:rPr>
              <a:t> </a:t>
            </a:r>
            <a:r>
              <a:rPr lang="en-US" dirty="0"/>
              <a:t>– Liver disease is typically more severe in patients with active HBV and HCV coinfection than either infection alone.</a:t>
            </a:r>
          </a:p>
          <a:p>
            <a:endParaRPr lang="en-US" dirty="0"/>
          </a:p>
        </p:txBody>
      </p:sp>
    </p:spTree>
    <p:extLst>
      <p:ext uri="{BB962C8B-B14F-4D97-AF65-F5344CB8AC3E}">
        <p14:creationId xmlns:p14="http://schemas.microsoft.com/office/powerpoint/2010/main" val="42609008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solidFill>
                  <a:srgbClr val="FF0000"/>
                </a:solidFill>
              </a:rPr>
              <a:t>Diabetes mellitus and insulin resistance</a:t>
            </a:r>
            <a:r>
              <a:rPr lang="en-US" dirty="0">
                <a:solidFill>
                  <a:srgbClr val="FF0000"/>
                </a:solidFill>
              </a:rPr>
              <a:t> </a:t>
            </a:r>
            <a:r>
              <a:rPr lang="en-US" dirty="0"/>
              <a:t>– Several studies have demonstrated a greater risk of fibrosis progression and cirrhosis in patients with diabetes mellitus and insulin resistance </a:t>
            </a:r>
          </a:p>
          <a:p>
            <a:r>
              <a:rPr lang="en-US" dirty="0"/>
              <a:t>This association may be due, in part, to the risk of hepatic steatosis in such patients, which is itself associated with fibrosis progression </a:t>
            </a:r>
          </a:p>
          <a:p>
            <a:r>
              <a:rPr lang="en-US" dirty="0"/>
              <a:t>Among HCV-infected patients who have cirrhosis associated with chronic HCV infection, diabetes mellitus has also been associated with complications such as encephalopathy, bacterial infection, and hepatocellular carcinoma .</a:t>
            </a:r>
          </a:p>
          <a:p>
            <a:r>
              <a:rPr lang="en-US" dirty="0"/>
              <a:t>●</a:t>
            </a:r>
            <a:r>
              <a:rPr lang="en-US" b="1" dirty="0">
                <a:solidFill>
                  <a:srgbClr val="FF0000"/>
                </a:solidFill>
              </a:rPr>
              <a:t>Obesity</a:t>
            </a:r>
            <a:r>
              <a:rPr lang="en-US" dirty="0"/>
              <a:t> – Patients who have a high body mass index and hepatic steatosis are at increased risk for the development of fibrosis . </a:t>
            </a:r>
          </a:p>
          <a:p>
            <a:r>
              <a:rPr lang="en-US" dirty="0"/>
              <a:t>●</a:t>
            </a:r>
            <a:r>
              <a:rPr lang="en-US" b="1" dirty="0">
                <a:solidFill>
                  <a:srgbClr val="FF0000"/>
                </a:solidFill>
              </a:rPr>
              <a:t>Vitamin D deficiency</a:t>
            </a:r>
            <a:r>
              <a:rPr lang="en-US" dirty="0">
                <a:solidFill>
                  <a:srgbClr val="FF0000"/>
                </a:solidFill>
              </a:rPr>
              <a:t> </a:t>
            </a:r>
            <a:r>
              <a:rPr lang="en-US" dirty="0"/>
              <a:t>– In a meta-analysis of seven studies, a vitamin D level &lt;10 ng/mL was associated with advanced fibrosis .</a:t>
            </a:r>
          </a:p>
        </p:txBody>
      </p:sp>
    </p:spTree>
    <p:extLst>
      <p:ext uri="{BB962C8B-B14F-4D97-AF65-F5344CB8AC3E}">
        <p14:creationId xmlns:p14="http://schemas.microsoft.com/office/powerpoint/2010/main" val="2388627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solidFill>
                  <a:srgbClr val="FF0000"/>
                </a:solidFill>
              </a:rPr>
              <a:t>Behavioral factors</a:t>
            </a:r>
            <a:r>
              <a:rPr lang="en-US" dirty="0">
                <a:solidFill>
                  <a:srgbClr val="FF0000"/>
                </a:solidFill>
              </a:rPr>
              <a:t> </a:t>
            </a:r>
            <a:r>
              <a:rPr lang="en-US" dirty="0"/>
              <a:t>— Behavioral factors have also been associated with the rate of disease progression:</a:t>
            </a:r>
          </a:p>
          <a:p>
            <a:r>
              <a:rPr lang="en-US" dirty="0"/>
              <a:t>●</a:t>
            </a:r>
            <a:r>
              <a:rPr lang="en-US" dirty="0">
                <a:solidFill>
                  <a:srgbClr val="FF0000"/>
                </a:solidFill>
              </a:rPr>
              <a:t>Alcohol</a:t>
            </a:r>
            <a:r>
              <a:rPr lang="en-US" dirty="0"/>
              <a:t> use has a major negative impact on disease progression. </a:t>
            </a:r>
          </a:p>
          <a:p>
            <a:r>
              <a:rPr lang="en-US" dirty="0"/>
              <a:t>●Regular coffee consumption has been associated with a lower rate of disease progression, reduced hepatic fibrosis, and lower risk of hepatocellular carcinoma. </a:t>
            </a:r>
          </a:p>
          <a:p>
            <a:r>
              <a:rPr lang="en-US" dirty="0"/>
              <a:t>●Daily use of marijuana has been associated with the development of hepatic steatosis and more rapid fibrosis progression, possibly through stimulation of endogenous, hepatic cannabinoid receptors .</a:t>
            </a:r>
          </a:p>
          <a:p>
            <a:r>
              <a:rPr lang="en-US" dirty="0"/>
              <a:t>●Higher levels of dietary cholesterol consumption have been associated with an increased risk of clinical and histologic progression of liver disease . In contrast, statin use has been associated with lower fibrosis progression rate and decreased risk of progression to cirrhosis and hepatic decompensation .</a:t>
            </a:r>
          </a:p>
        </p:txBody>
      </p:sp>
    </p:spTree>
    <p:extLst>
      <p:ext uri="{BB962C8B-B14F-4D97-AF65-F5344CB8AC3E}">
        <p14:creationId xmlns:p14="http://schemas.microsoft.com/office/powerpoint/2010/main" val="28560733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solidFill>
                  <a:srgbClr val="FF0000"/>
                </a:solidFill>
              </a:rPr>
              <a:t>Alcohol intake</a:t>
            </a:r>
            <a:r>
              <a:rPr lang="en-US" dirty="0">
                <a:solidFill>
                  <a:srgbClr val="FF0000"/>
                </a:solidFill>
              </a:rPr>
              <a:t> </a:t>
            </a:r>
            <a:r>
              <a:rPr lang="en-US" dirty="0"/>
              <a:t>— Heavy alcohol use has been associated with progression of liver disease in patients with chronic HCV infection.</a:t>
            </a:r>
          </a:p>
          <a:p>
            <a:pPr marL="0" indent="0">
              <a:buNone/>
            </a:pPr>
            <a:endParaRPr lang="en-US" dirty="0"/>
          </a:p>
          <a:p>
            <a:pPr marL="0" indent="0">
              <a:buNone/>
            </a:pPr>
            <a:r>
              <a:rPr lang="en-US" dirty="0"/>
              <a:t>. Alcohol use is also associated with hepatocellular carcinoma and increased mortality in HCV-infected patients . Thus, alcohol intake should be avoided in all patients with chronic HCV infection. </a:t>
            </a:r>
          </a:p>
          <a:p>
            <a:endParaRPr lang="en-US" dirty="0"/>
          </a:p>
        </p:txBody>
      </p:sp>
    </p:spTree>
    <p:extLst>
      <p:ext uri="{BB962C8B-B14F-4D97-AF65-F5344CB8AC3E}">
        <p14:creationId xmlns:p14="http://schemas.microsoft.com/office/powerpoint/2010/main" val="33906313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794070" y="1502229"/>
            <a:ext cx="3513908" cy="3441246"/>
          </a:xfrm>
          <a:prstGeom prst="rect">
            <a:avLst/>
          </a:prstGeom>
        </p:spPr>
      </p:pic>
    </p:spTree>
    <p:extLst>
      <p:ext uri="{BB962C8B-B14F-4D97-AF65-F5344CB8AC3E}">
        <p14:creationId xmlns:p14="http://schemas.microsoft.com/office/powerpoint/2010/main" val="4683787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445E9E2-54BF-451F-93CF-C970A7009AE3}"/>
              </a:ext>
            </a:extLst>
          </p:cNvPr>
          <p:cNvPicPr>
            <a:picLocks noChangeAspect="1"/>
          </p:cNvPicPr>
          <p:nvPr/>
        </p:nvPicPr>
        <p:blipFill rotWithShape="1">
          <a:blip r:embed="rId2">
            <a:extLst>
              <a:ext uri="{28A0092B-C50C-407E-A947-70E740481C1C}">
                <a14:useLocalDpi xmlns:a14="http://schemas.microsoft.com/office/drawing/2010/main" val="0"/>
              </a:ext>
            </a:extLst>
          </a:blip>
          <a:srcRect t="13128" r="3770" b="17128"/>
          <a:stretch/>
        </p:blipFill>
        <p:spPr>
          <a:xfrm>
            <a:off x="2940149" y="1037492"/>
            <a:ext cx="5458264" cy="4783016"/>
          </a:xfrm>
          <a:prstGeom prst="rect">
            <a:avLst/>
          </a:prstGeom>
        </p:spPr>
      </p:pic>
    </p:spTree>
    <p:extLst>
      <p:ext uri="{BB962C8B-B14F-4D97-AF65-F5344CB8AC3E}">
        <p14:creationId xmlns:p14="http://schemas.microsoft.com/office/powerpoint/2010/main" val="3458076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F10C9-9B84-4C58-9AAA-1883710428E8}"/>
              </a:ext>
            </a:extLst>
          </p:cNvPr>
          <p:cNvSpPr>
            <a:spLocks noGrp="1"/>
          </p:cNvSpPr>
          <p:nvPr>
            <p:ph type="title"/>
          </p:nvPr>
        </p:nvSpPr>
        <p:spPr/>
        <p:txBody>
          <a:bodyPr/>
          <a:lstStyle/>
          <a:p>
            <a:pPr algn="ctr"/>
            <a:r>
              <a:rPr lang="en-US" dirty="0"/>
              <a:t>Chief Complaint</a:t>
            </a:r>
          </a:p>
        </p:txBody>
      </p:sp>
      <p:sp>
        <p:nvSpPr>
          <p:cNvPr id="3" name="Content Placeholder 2">
            <a:extLst>
              <a:ext uri="{FF2B5EF4-FFF2-40B4-BE49-F238E27FC236}">
                <a16:creationId xmlns:a16="http://schemas.microsoft.com/office/drawing/2014/main" id="{6E6E3632-2314-41FB-B8DB-496FB8906953}"/>
              </a:ext>
            </a:extLst>
          </p:cNvPr>
          <p:cNvSpPr>
            <a:spLocks noGrp="1"/>
          </p:cNvSpPr>
          <p:nvPr>
            <p:ph idx="1"/>
          </p:nvPr>
        </p:nvSpPr>
        <p:spPr/>
        <p:txBody>
          <a:bodyPr/>
          <a:lstStyle/>
          <a:p>
            <a:pPr algn="r" rtl="1"/>
            <a:r>
              <a:rPr lang="fa-IR" dirty="0"/>
              <a:t>خانم 52 ساله با بی اشتهایی و تهوع و ضعف و بی حالی از چند ماه قبل</a:t>
            </a:r>
            <a:endParaRPr lang="en-US" dirty="0"/>
          </a:p>
        </p:txBody>
      </p:sp>
    </p:spTree>
    <p:extLst>
      <p:ext uri="{BB962C8B-B14F-4D97-AF65-F5344CB8AC3E}">
        <p14:creationId xmlns:p14="http://schemas.microsoft.com/office/powerpoint/2010/main" val="32634922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7C32555-F5CE-4751-BE81-D71510DDB650}"/>
              </a:ext>
            </a:extLst>
          </p:cNvPr>
          <p:cNvPicPr>
            <a:picLocks noChangeAspect="1"/>
          </p:cNvPicPr>
          <p:nvPr/>
        </p:nvPicPr>
        <p:blipFill rotWithShape="1">
          <a:blip r:embed="rId2">
            <a:extLst>
              <a:ext uri="{28A0092B-C50C-407E-A947-70E740481C1C}">
                <a14:useLocalDpi xmlns:a14="http://schemas.microsoft.com/office/drawing/2010/main" val="0"/>
              </a:ext>
            </a:extLst>
          </a:blip>
          <a:srcRect t="13538" r="1945" b="18564"/>
          <a:stretch/>
        </p:blipFill>
        <p:spPr>
          <a:xfrm>
            <a:off x="2363372" y="984738"/>
            <a:ext cx="6203852" cy="4656406"/>
          </a:xfrm>
          <a:prstGeom prst="rect">
            <a:avLst/>
          </a:prstGeom>
        </p:spPr>
      </p:pic>
    </p:spTree>
    <p:extLst>
      <p:ext uri="{BB962C8B-B14F-4D97-AF65-F5344CB8AC3E}">
        <p14:creationId xmlns:p14="http://schemas.microsoft.com/office/powerpoint/2010/main" val="19060266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0417782-B2D3-4DDD-A5B3-0466C9D9304F}"/>
              </a:ext>
            </a:extLst>
          </p:cNvPr>
          <p:cNvPicPr>
            <a:picLocks noChangeAspect="1"/>
          </p:cNvPicPr>
          <p:nvPr/>
        </p:nvPicPr>
        <p:blipFill rotWithShape="1">
          <a:blip r:embed="rId2">
            <a:extLst>
              <a:ext uri="{28A0092B-C50C-407E-A947-70E740481C1C}">
                <a14:useLocalDpi xmlns:a14="http://schemas.microsoft.com/office/drawing/2010/main" val="0"/>
              </a:ext>
            </a:extLst>
          </a:blip>
          <a:srcRect t="13333" r="2310" b="21231"/>
          <a:stretch/>
        </p:blipFill>
        <p:spPr>
          <a:xfrm>
            <a:off x="2757268" y="858129"/>
            <a:ext cx="5233182" cy="4487594"/>
          </a:xfrm>
          <a:prstGeom prst="rect">
            <a:avLst/>
          </a:prstGeom>
        </p:spPr>
      </p:pic>
    </p:spTree>
    <p:extLst>
      <p:ext uri="{BB962C8B-B14F-4D97-AF65-F5344CB8AC3E}">
        <p14:creationId xmlns:p14="http://schemas.microsoft.com/office/powerpoint/2010/main" val="27948207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B3C6D54-D031-4521-AB23-230E249E0175}"/>
              </a:ext>
            </a:extLst>
          </p:cNvPr>
          <p:cNvPicPr>
            <a:picLocks noChangeAspect="1"/>
          </p:cNvPicPr>
          <p:nvPr/>
        </p:nvPicPr>
        <p:blipFill rotWithShape="1">
          <a:blip r:embed="rId2">
            <a:extLst>
              <a:ext uri="{28A0092B-C50C-407E-A947-70E740481C1C}">
                <a14:useLocalDpi xmlns:a14="http://schemas.microsoft.com/office/drawing/2010/main" val="0"/>
              </a:ext>
            </a:extLst>
          </a:blip>
          <a:srcRect t="13538" r="3405" b="17949"/>
          <a:stretch/>
        </p:blipFill>
        <p:spPr>
          <a:xfrm>
            <a:off x="2672862" y="1079695"/>
            <a:ext cx="5134707" cy="4698609"/>
          </a:xfrm>
          <a:prstGeom prst="rect">
            <a:avLst/>
          </a:prstGeom>
        </p:spPr>
      </p:pic>
    </p:spTree>
    <p:extLst>
      <p:ext uri="{BB962C8B-B14F-4D97-AF65-F5344CB8AC3E}">
        <p14:creationId xmlns:p14="http://schemas.microsoft.com/office/powerpoint/2010/main" val="13264292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solidFill>
                  <a:srgbClr val="FF0000"/>
                </a:solidFill>
              </a:rPr>
              <a:t>Findings in cirrhosis</a:t>
            </a:r>
            <a:r>
              <a:rPr lang="en-US" dirty="0">
                <a:solidFill>
                  <a:srgbClr val="FF0000"/>
                </a:solidFill>
              </a:rPr>
              <a:t> </a:t>
            </a:r>
            <a:r>
              <a:rPr lang="en-US" dirty="0"/>
              <a:t>— Approximately 5 to 30 percent of chronically infected individuals develop cirrhosis over a 20- to 30-year period of time</a:t>
            </a:r>
          </a:p>
          <a:p>
            <a:r>
              <a:rPr lang="en-US" dirty="0"/>
              <a:t> The development of cirrhosis is silent in the majority of patients in whom it occurs . Although these patients tend to be more symptomatic than those with chronic hepatitis alone, no clinical symptom, physical sign, or laboratory test is either sensitive or very specific for the diagnosis. The physical examination may reveal hepatomegaly (68 percent in one series) or splenomegaly .  </a:t>
            </a:r>
          </a:p>
          <a:p>
            <a:r>
              <a:rPr lang="en-US" dirty="0"/>
              <a:t>Laboratory testing can be helpful in identifying cirrhosis in HCV-infected patients, but none are 100 percent specific. Suggestive findings include an elevation in the serum bilirubin concentration, hypoalbuminemia, or a decrease in the platelet count . </a:t>
            </a:r>
          </a:p>
          <a:p>
            <a:endParaRPr lang="en-US" dirty="0"/>
          </a:p>
        </p:txBody>
      </p:sp>
    </p:spTree>
    <p:extLst>
      <p:ext uri="{BB962C8B-B14F-4D97-AF65-F5344CB8AC3E}">
        <p14:creationId xmlns:p14="http://schemas.microsoft.com/office/powerpoint/2010/main" val="28244920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8B91A46-DAD0-4D79-966D-3F0F8B422625}"/>
              </a:ext>
            </a:extLst>
          </p:cNvPr>
          <p:cNvPicPr>
            <a:picLocks noChangeAspect="1"/>
          </p:cNvPicPr>
          <p:nvPr/>
        </p:nvPicPr>
        <p:blipFill rotWithShape="1">
          <a:blip r:embed="rId2">
            <a:extLst>
              <a:ext uri="{28A0092B-C50C-407E-A947-70E740481C1C}">
                <a14:useLocalDpi xmlns:a14="http://schemas.microsoft.com/office/drawing/2010/main" val="0"/>
              </a:ext>
            </a:extLst>
          </a:blip>
          <a:srcRect l="4006" t="24512" r="11892" b="19282"/>
          <a:stretch/>
        </p:blipFill>
        <p:spPr>
          <a:xfrm>
            <a:off x="1364565" y="1955409"/>
            <a:ext cx="8651631" cy="3249637"/>
          </a:xfrm>
          <a:prstGeom prst="rect">
            <a:avLst/>
          </a:prstGeom>
        </p:spPr>
      </p:pic>
    </p:spTree>
    <p:extLst>
      <p:ext uri="{BB962C8B-B14F-4D97-AF65-F5344CB8AC3E}">
        <p14:creationId xmlns:p14="http://schemas.microsoft.com/office/powerpoint/2010/main" val="14915761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Patient Education</a:t>
            </a:r>
          </a:p>
        </p:txBody>
      </p:sp>
      <p:sp>
        <p:nvSpPr>
          <p:cNvPr id="3" name="Content Placeholder 2"/>
          <p:cNvSpPr>
            <a:spLocks noGrp="1"/>
          </p:cNvSpPr>
          <p:nvPr>
            <p:ph idx="1"/>
          </p:nvPr>
        </p:nvSpPr>
        <p:spPr/>
        <p:txBody>
          <a:bodyPr>
            <a:normAutofit/>
          </a:bodyPr>
          <a:lstStyle/>
          <a:p>
            <a:pPr marL="0" indent="0">
              <a:buNone/>
            </a:pPr>
            <a:endParaRPr lang="en-US" dirty="0"/>
          </a:p>
          <a:p>
            <a:r>
              <a:rPr lang="en-US" dirty="0"/>
              <a:t>●Avoid alcohol</a:t>
            </a:r>
          </a:p>
          <a:p>
            <a:r>
              <a:rPr lang="en-US" dirty="0"/>
              <a:t>●Maintain a healthy weight</a:t>
            </a:r>
          </a:p>
          <a:p>
            <a:r>
              <a:rPr lang="en-US" dirty="0"/>
              <a:t>●Get vaccinated for hepatitis A and B</a:t>
            </a:r>
          </a:p>
          <a:p>
            <a:r>
              <a:rPr lang="en-US" dirty="0"/>
              <a:t>●Get vaccinated for pneumonia, the flu, COVID-19, and other diseases</a:t>
            </a:r>
          </a:p>
          <a:p>
            <a:r>
              <a:rPr lang="en-US" dirty="0"/>
              <a:t>●Ask your doctor or nurse before taking any over-the-counter pain medicines </a:t>
            </a:r>
          </a:p>
          <a:p>
            <a:r>
              <a:rPr lang="en-US" dirty="0"/>
              <a:t>About 1 in 20 pregnant people who have hepatitis C pass the virus on to their baby during pregnancy. This number is higher in people who are also infected with HIV.</a:t>
            </a:r>
          </a:p>
        </p:txBody>
      </p:sp>
    </p:spTree>
    <p:extLst>
      <p:ext uri="{BB962C8B-B14F-4D97-AF65-F5344CB8AC3E}">
        <p14:creationId xmlns:p14="http://schemas.microsoft.com/office/powerpoint/2010/main" val="21025555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E9C258A-6055-4A65-8BE5-63BDAD7198B8}"/>
              </a:ext>
            </a:extLst>
          </p:cNvPr>
          <p:cNvPicPr>
            <a:picLocks noChangeAspect="1"/>
          </p:cNvPicPr>
          <p:nvPr/>
        </p:nvPicPr>
        <p:blipFill rotWithShape="1">
          <a:blip r:embed="rId2">
            <a:extLst>
              <a:ext uri="{28A0092B-C50C-407E-A947-70E740481C1C}">
                <a14:useLocalDpi xmlns:a14="http://schemas.microsoft.com/office/drawing/2010/main" val="0"/>
              </a:ext>
            </a:extLst>
          </a:blip>
          <a:srcRect t="20718" r="5230" b="42359"/>
          <a:stretch/>
        </p:blipFill>
        <p:spPr>
          <a:xfrm>
            <a:off x="1828800" y="1730326"/>
            <a:ext cx="7807569" cy="2532186"/>
          </a:xfrm>
          <a:prstGeom prst="rect">
            <a:avLst/>
          </a:prstGeom>
        </p:spPr>
      </p:pic>
    </p:spTree>
    <p:extLst>
      <p:ext uri="{BB962C8B-B14F-4D97-AF65-F5344CB8AC3E}">
        <p14:creationId xmlns:p14="http://schemas.microsoft.com/office/powerpoint/2010/main" val="19390059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Transmission Of Hepatitis-C</a:t>
            </a:r>
          </a:p>
        </p:txBody>
      </p:sp>
      <p:sp>
        <p:nvSpPr>
          <p:cNvPr id="3" name="Content Placeholder 2"/>
          <p:cNvSpPr>
            <a:spLocks noGrp="1"/>
          </p:cNvSpPr>
          <p:nvPr>
            <p:ph idx="1"/>
          </p:nvPr>
        </p:nvSpPr>
        <p:spPr/>
        <p:txBody>
          <a:bodyPr>
            <a:normAutofit fontScale="92500" lnSpcReduction="20000"/>
          </a:bodyPr>
          <a:lstStyle/>
          <a:p>
            <a:r>
              <a:rPr lang="en-US" dirty="0"/>
              <a:t>●Sharing needles, syringes, or other paraphernalia used for injection drug use</a:t>
            </a:r>
          </a:p>
          <a:p>
            <a:r>
              <a:rPr lang="en-US" dirty="0"/>
              <a:t>●Receiving a blood transfusion before 1990, when blood was not routinely tested for hepatitis C or other infections</a:t>
            </a:r>
          </a:p>
          <a:p>
            <a:r>
              <a:rPr lang="en-US" dirty="0"/>
              <a:t>●Having sex with an infected person</a:t>
            </a:r>
          </a:p>
          <a:p>
            <a:r>
              <a:rPr lang="en-US" dirty="0"/>
              <a:t>It is also possible to get the hepatitis C virus by:</a:t>
            </a:r>
          </a:p>
          <a:p>
            <a:r>
              <a:rPr lang="en-US" dirty="0"/>
              <a:t>●Getting body piercings or tattoos done with improperly sanitized equipment</a:t>
            </a:r>
          </a:p>
          <a:p>
            <a:r>
              <a:rPr lang="en-US" dirty="0"/>
              <a:t>●Sharing straws used for snorting cocaine</a:t>
            </a:r>
          </a:p>
          <a:p>
            <a:r>
              <a:rPr lang="en-US" dirty="0"/>
              <a:t>●Sharing toothbrushes, razors, or other things that could have blood on them</a:t>
            </a:r>
          </a:p>
          <a:p>
            <a:r>
              <a:rPr lang="en-US" dirty="0"/>
              <a:t>●Getting stuck with a sharp object that has contaminated blood on it (as might happen in a health care setting)</a:t>
            </a:r>
          </a:p>
          <a:p>
            <a:r>
              <a:rPr lang="en-US" dirty="0"/>
              <a:t>Pregnant women have about a 5 percent chance of passing the virus on to the developing baby.</a:t>
            </a:r>
          </a:p>
        </p:txBody>
      </p:sp>
    </p:spTree>
    <p:extLst>
      <p:ext uri="{BB962C8B-B14F-4D97-AF65-F5344CB8AC3E}">
        <p14:creationId xmlns:p14="http://schemas.microsoft.com/office/powerpoint/2010/main" val="2182198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AFAC-C054-47D2-8864-F74FF131D9A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9658783-FC70-48C4-BB85-59F2E088261C}"/>
              </a:ext>
            </a:extLst>
          </p:cNvPr>
          <p:cNvSpPr>
            <a:spLocks noGrp="1"/>
          </p:cNvSpPr>
          <p:nvPr>
            <p:ph idx="1"/>
          </p:nvPr>
        </p:nvSpPr>
        <p:spPr/>
        <p:txBody>
          <a:bodyPr/>
          <a:lstStyle/>
          <a:p>
            <a:r>
              <a:rPr lang="en-US" dirty="0"/>
              <a:t>There is no evidence that any of the following activities lead to transmission of hepatitis C:</a:t>
            </a:r>
          </a:p>
          <a:p>
            <a:r>
              <a:rPr lang="en-US" dirty="0"/>
              <a:t>●Kissing or hugging</a:t>
            </a:r>
          </a:p>
          <a:p>
            <a:r>
              <a:rPr lang="en-US" dirty="0"/>
              <a:t>●Sneezing or coughing</a:t>
            </a:r>
          </a:p>
          <a:p>
            <a:r>
              <a:rPr lang="en-US" dirty="0"/>
              <a:t>●Casual contact or other contact that does not involve blood</a:t>
            </a:r>
          </a:p>
          <a:p>
            <a:r>
              <a:rPr lang="en-US" dirty="0"/>
              <a:t>●Sharing food, water, eating utensils, or drinking glasses</a:t>
            </a:r>
          </a:p>
          <a:p>
            <a:endParaRPr lang="en-US" dirty="0"/>
          </a:p>
        </p:txBody>
      </p:sp>
    </p:spTree>
    <p:extLst>
      <p:ext uri="{BB962C8B-B14F-4D97-AF65-F5344CB8AC3E}">
        <p14:creationId xmlns:p14="http://schemas.microsoft.com/office/powerpoint/2010/main" val="4115943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3936D39-A5FA-42A2-9E95-6805E159F5C3}"/>
              </a:ext>
            </a:extLst>
          </p:cNvPr>
          <p:cNvPicPr>
            <a:picLocks noChangeAspect="1"/>
          </p:cNvPicPr>
          <p:nvPr/>
        </p:nvPicPr>
        <p:blipFill rotWithShape="1">
          <a:blip r:embed="rId2">
            <a:extLst>
              <a:ext uri="{28A0092B-C50C-407E-A947-70E740481C1C}">
                <a14:useLocalDpi xmlns:a14="http://schemas.microsoft.com/office/drawing/2010/main" val="0"/>
              </a:ext>
            </a:extLst>
          </a:blip>
          <a:srcRect t="25729" r="11481" b="38261"/>
          <a:stretch/>
        </p:blipFill>
        <p:spPr>
          <a:xfrm>
            <a:off x="952500" y="2025749"/>
            <a:ext cx="9105900" cy="2082017"/>
          </a:xfrm>
          <a:prstGeom prst="rect">
            <a:avLst/>
          </a:prstGeom>
        </p:spPr>
      </p:pic>
    </p:spTree>
    <p:extLst>
      <p:ext uri="{BB962C8B-B14F-4D97-AF65-F5344CB8AC3E}">
        <p14:creationId xmlns:p14="http://schemas.microsoft.com/office/powerpoint/2010/main" val="1232294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397B8-B682-4E21-8E55-D3371396550D}"/>
              </a:ext>
            </a:extLst>
          </p:cNvPr>
          <p:cNvSpPr>
            <a:spLocks noGrp="1"/>
          </p:cNvSpPr>
          <p:nvPr>
            <p:ph type="title"/>
          </p:nvPr>
        </p:nvSpPr>
        <p:spPr/>
        <p:txBody>
          <a:bodyPr/>
          <a:lstStyle/>
          <a:p>
            <a:pPr algn="ctr"/>
            <a:r>
              <a:rPr lang="en-US" dirty="0"/>
              <a:t>Present Illness</a:t>
            </a:r>
          </a:p>
        </p:txBody>
      </p:sp>
      <p:sp>
        <p:nvSpPr>
          <p:cNvPr id="3" name="Content Placeholder 2">
            <a:extLst>
              <a:ext uri="{FF2B5EF4-FFF2-40B4-BE49-F238E27FC236}">
                <a16:creationId xmlns:a16="http://schemas.microsoft.com/office/drawing/2014/main" id="{9FF506D1-47F1-4632-B7C9-3C81563D02AC}"/>
              </a:ext>
            </a:extLst>
          </p:cNvPr>
          <p:cNvSpPr>
            <a:spLocks noGrp="1"/>
          </p:cNvSpPr>
          <p:nvPr>
            <p:ph idx="1"/>
          </p:nvPr>
        </p:nvSpPr>
        <p:spPr/>
        <p:txBody>
          <a:bodyPr/>
          <a:lstStyle/>
          <a:p>
            <a:pPr algn="r" rtl="1"/>
            <a:r>
              <a:rPr lang="fa-IR" dirty="0"/>
              <a:t>خانم 52 ساله با علایم گوارشی غیر اختصاصی تهوع و بی اشتهایی از چند ماه قبل و ضعف و بی حالی به کلینیک مراجعه کرده است</a:t>
            </a:r>
          </a:p>
          <a:p>
            <a:pPr algn="r" rtl="1"/>
            <a:r>
              <a:rPr lang="fa-IR" dirty="0"/>
              <a:t>خانه دار و با سابقه بیماری هایپرتانسیون بوده و کاهش وزن و استفراغ و زردی را ذکر نمی کرد</a:t>
            </a:r>
          </a:p>
          <a:p>
            <a:pPr algn="r" rtl="1"/>
            <a:endParaRPr lang="en-US" dirty="0"/>
          </a:p>
        </p:txBody>
      </p:sp>
    </p:spTree>
    <p:extLst>
      <p:ext uri="{BB962C8B-B14F-4D97-AF65-F5344CB8AC3E}">
        <p14:creationId xmlns:p14="http://schemas.microsoft.com/office/powerpoint/2010/main" val="38167957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168E98B-52D1-4F03-8032-4F26F966DC1D}"/>
              </a:ext>
            </a:extLst>
          </p:cNvPr>
          <p:cNvPicPr>
            <a:picLocks noChangeAspect="1"/>
          </p:cNvPicPr>
          <p:nvPr/>
        </p:nvPicPr>
        <p:blipFill rotWithShape="1">
          <a:blip r:embed="rId2">
            <a:extLst>
              <a:ext uri="{28A0092B-C50C-407E-A947-70E740481C1C}">
                <a14:useLocalDpi xmlns:a14="http://schemas.microsoft.com/office/drawing/2010/main" val="0"/>
              </a:ext>
            </a:extLst>
          </a:blip>
          <a:srcRect t="37652" r="10660" b="47262"/>
          <a:stretch/>
        </p:blipFill>
        <p:spPr>
          <a:xfrm>
            <a:off x="952501" y="2715065"/>
            <a:ext cx="9190306" cy="872197"/>
          </a:xfrm>
          <a:prstGeom prst="rect">
            <a:avLst/>
          </a:prstGeom>
        </p:spPr>
      </p:pic>
    </p:spTree>
    <p:extLst>
      <p:ext uri="{BB962C8B-B14F-4D97-AF65-F5344CB8AC3E}">
        <p14:creationId xmlns:p14="http://schemas.microsoft.com/office/powerpoint/2010/main" val="9413274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728A312-E63A-4300-AFC8-953A3B6324EE}"/>
              </a:ext>
            </a:extLst>
          </p:cNvPr>
          <p:cNvPicPr>
            <a:picLocks noChangeAspect="1"/>
          </p:cNvPicPr>
          <p:nvPr/>
        </p:nvPicPr>
        <p:blipFill rotWithShape="1">
          <a:blip r:embed="rId2">
            <a:extLst>
              <a:ext uri="{28A0092B-C50C-407E-A947-70E740481C1C}">
                <a14:useLocalDpi xmlns:a14="http://schemas.microsoft.com/office/drawing/2010/main" val="0"/>
              </a:ext>
            </a:extLst>
          </a:blip>
          <a:srcRect t="30839" r="8063" b="21958"/>
          <a:stretch/>
        </p:blipFill>
        <p:spPr>
          <a:xfrm>
            <a:off x="952500" y="2321169"/>
            <a:ext cx="9457592" cy="2729133"/>
          </a:xfrm>
          <a:prstGeom prst="rect">
            <a:avLst/>
          </a:prstGeom>
        </p:spPr>
      </p:pic>
    </p:spTree>
    <p:extLst>
      <p:ext uri="{BB962C8B-B14F-4D97-AF65-F5344CB8AC3E}">
        <p14:creationId xmlns:p14="http://schemas.microsoft.com/office/powerpoint/2010/main" val="32586427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765D252-1573-40FB-9DF5-A78D59844C8E}"/>
              </a:ext>
            </a:extLst>
          </p:cNvPr>
          <p:cNvPicPr>
            <a:picLocks noChangeAspect="1"/>
          </p:cNvPicPr>
          <p:nvPr/>
        </p:nvPicPr>
        <p:blipFill rotWithShape="1">
          <a:blip r:embed="rId2">
            <a:extLst>
              <a:ext uri="{28A0092B-C50C-407E-A947-70E740481C1C}">
                <a14:useLocalDpi xmlns:a14="http://schemas.microsoft.com/office/drawing/2010/main" val="0"/>
              </a:ext>
            </a:extLst>
          </a:blip>
          <a:srcRect t="12719" r="4135" b="19179"/>
          <a:stretch/>
        </p:blipFill>
        <p:spPr>
          <a:xfrm>
            <a:off x="3094893" y="900331"/>
            <a:ext cx="5598941" cy="5106574"/>
          </a:xfrm>
          <a:prstGeom prst="rect">
            <a:avLst/>
          </a:prstGeom>
        </p:spPr>
      </p:pic>
    </p:spTree>
    <p:extLst>
      <p:ext uri="{BB962C8B-B14F-4D97-AF65-F5344CB8AC3E}">
        <p14:creationId xmlns:p14="http://schemas.microsoft.com/office/powerpoint/2010/main" val="24116327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E1F3155-DBED-408E-96E8-3C4C1310554D}"/>
              </a:ext>
            </a:extLst>
          </p:cNvPr>
          <p:cNvPicPr>
            <a:picLocks noChangeAspect="1"/>
          </p:cNvPicPr>
          <p:nvPr/>
        </p:nvPicPr>
        <p:blipFill rotWithShape="1">
          <a:blip r:embed="rId2">
            <a:extLst>
              <a:ext uri="{28A0092B-C50C-407E-A947-70E740481C1C}">
                <a14:useLocalDpi xmlns:a14="http://schemas.microsoft.com/office/drawing/2010/main" val="0"/>
              </a:ext>
            </a:extLst>
          </a:blip>
          <a:srcRect l="1407" t="25243" r="9430" b="18309"/>
          <a:stretch/>
        </p:blipFill>
        <p:spPr>
          <a:xfrm>
            <a:off x="1097280" y="1997613"/>
            <a:ext cx="9172135" cy="3263704"/>
          </a:xfrm>
          <a:prstGeom prst="rect">
            <a:avLst/>
          </a:prstGeom>
        </p:spPr>
      </p:pic>
    </p:spTree>
    <p:extLst>
      <p:ext uri="{BB962C8B-B14F-4D97-AF65-F5344CB8AC3E}">
        <p14:creationId xmlns:p14="http://schemas.microsoft.com/office/powerpoint/2010/main" val="19055838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351314" y="504261"/>
            <a:ext cx="7746274" cy="646331"/>
          </a:xfrm>
          <a:prstGeom prst="rect">
            <a:avLst/>
          </a:prstGeom>
        </p:spPr>
        <p:txBody>
          <a:bodyPr wrap="square">
            <a:spAutoFit/>
          </a:bodyPr>
          <a:lstStyle/>
          <a:p>
            <a:pPr algn="ctr" rtl="1"/>
            <a:r>
              <a:rPr lang="fa-IR" sz="3600" b="1" dirty="0">
                <a:cs typeface="B Nazanin" panose="00000400000000000000" pitchFamily="2" charset="-78"/>
              </a:rPr>
              <a:t>سطوح پیشگیری </a:t>
            </a:r>
            <a:endParaRPr lang="en-US" sz="3600" b="1" dirty="0">
              <a:effectLst/>
              <a:latin typeface="Times New Roman" panose="02020603050405020304" pitchFamily="18" charset="0"/>
              <a:ea typeface="Times New Roman" panose="02020603050405020304" pitchFamily="18" charset="0"/>
              <a:cs typeface="B Nazanin" panose="00000400000000000000" pitchFamily="2" charset="-78"/>
            </a:endParaRPr>
          </a:p>
        </p:txBody>
      </p:sp>
      <p:sp>
        <p:nvSpPr>
          <p:cNvPr id="4" name="Rectangle 3"/>
          <p:cNvSpPr/>
          <p:nvPr/>
        </p:nvSpPr>
        <p:spPr>
          <a:xfrm>
            <a:off x="2024739" y="1472810"/>
            <a:ext cx="7654835" cy="9144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024741" y="2582800"/>
            <a:ext cx="7654835" cy="9144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024741" y="3658663"/>
            <a:ext cx="7654835"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024741" y="4734526"/>
            <a:ext cx="7654835" cy="9144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024740" y="5758138"/>
            <a:ext cx="7654835" cy="9144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185850" y="1620328"/>
            <a:ext cx="7127967" cy="587827"/>
          </a:xfrm>
          <a:prstGeom prst="rect">
            <a:avLst/>
          </a:prstGeom>
        </p:spPr>
        <p:txBody>
          <a:bodyPr wrap="square">
            <a:spAutoFit/>
          </a:bodyPr>
          <a:lstStyle/>
          <a:p>
            <a:r>
              <a:rPr lang="en-US" sz="3200" b="1" dirty="0"/>
              <a:t>Primordial Prevention</a:t>
            </a:r>
          </a:p>
        </p:txBody>
      </p:sp>
      <p:sp>
        <p:nvSpPr>
          <p:cNvPr id="10" name="Rectangle 9"/>
          <p:cNvSpPr/>
          <p:nvPr/>
        </p:nvSpPr>
        <p:spPr>
          <a:xfrm>
            <a:off x="2116179" y="2730549"/>
            <a:ext cx="7197638" cy="584775"/>
          </a:xfrm>
          <a:prstGeom prst="rect">
            <a:avLst/>
          </a:prstGeom>
        </p:spPr>
        <p:txBody>
          <a:bodyPr wrap="square">
            <a:spAutoFit/>
          </a:bodyPr>
          <a:lstStyle/>
          <a:p>
            <a:r>
              <a:rPr lang="en-US" sz="3200" b="1" dirty="0"/>
              <a:t>Primary Prevention</a:t>
            </a:r>
          </a:p>
        </p:txBody>
      </p:sp>
      <p:sp>
        <p:nvSpPr>
          <p:cNvPr id="11" name="Rectangle 10"/>
          <p:cNvSpPr/>
          <p:nvPr/>
        </p:nvSpPr>
        <p:spPr>
          <a:xfrm>
            <a:off x="2116179" y="3849601"/>
            <a:ext cx="7302141" cy="584775"/>
          </a:xfrm>
          <a:prstGeom prst="rect">
            <a:avLst/>
          </a:prstGeom>
        </p:spPr>
        <p:txBody>
          <a:bodyPr wrap="square">
            <a:spAutoFit/>
          </a:bodyPr>
          <a:lstStyle/>
          <a:p>
            <a:r>
              <a:rPr lang="en-US" sz="3200" b="1" dirty="0"/>
              <a:t>Secondary Prevention </a:t>
            </a:r>
          </a:p>
        </p:txBody>
      </p:sp>
      <p:sp>
        <p:nvSpPr>
          <p:cNvPr id="12" name="Rectangle 11"/>
          <p:cNvSpPr/>
          <p:nvPr/>
        </p:nvSpPr>
        <p:spPr>
          <a:xfrm>
            <a:off x="2185851" y="4873213"/>
            <a:ext cx="7232470" cy="584775"/>
          </a:xfrm>
          <a:prstGeom prst="rect">
            <a:avLst/>
          </a:prstGeom>
        </p:spPr>
        <p:txBody>
          <a:bodyPr wrap="square">
            <a:spAutoFit/>
          </a:bodyPr>
          <a:lstStyle/>
          <a:p>
            <a:r>
              <a:rPr lang="en-US" sz="3200" b="1" dirty="0"/>
              <a:t>Tertiary Prevention </a:t>
            </a:r>
          </a:p>
        </p:txBody>
      </p:sp>
      <p:sp>
        <p:nvSpPr>
          <p:cNvPr id="14" name="Rectangle 13"/>
          <p:cNvSpPr/>
          <p:nvPr/>
        </p:nvSpPr>
        <p:spPr>
          <a:xfrm>
            <a:off x="2116179" y="5922950"/>
            <a:ext cx="7302141" cy="584775"/>
          </a:xfrm>
          <a:prstGeom prst="rect">
            <a:avLst/>
          </a:prstGeom>
        </p:spPr>
        <p:txBody>
          <a:bodyPr wrap="square">
            <a:spAutoFit/>
          </a:bodyPr>
          <a:lstStyle/>
          <a:p>
            <a:r>
              <a:rPr lang="en-US" sz="3200" b="1" dirty="0"/>
              <a:t>Quaternary Prevention  </a:t>
            </a:r>
            <a:endParaRPr lang="en-US" sz="2400" b="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816385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78771" y="453906"/>
            <a:ext cx="8407338" cy="9144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2420981" y="617193"/>
            <a:ext cx="7127967" cy="587827"/>
          </a:xfrm>
          <a:prstGeom prst="rect">
            <a:avLst/>
          </a:prstGeom>
        </p:spPr>
        <p:txBody>
          <a:bodyPr wrap="square">
            <a:spAutoFit/>
          </a:bodyPr>
          <a:lstStyle/>
          <a:p>
            <a:r>
              <a:rPr lang="en-US" sz="3200" b="1" dirty="0"/>
              <a:t>Primordial Prevention</a:t>
            </a:r>
          </a:p>
        </p:txBody>
      </p:sp>
      <p:sp>
        <p:nvSpPr>
          <p:cNvPr id="5" name="Rectangle 4"/>
          <p:cNvSpPr/>
          <p:nvPr/>
        </p:nvSpPr>
        <p:spPr>
          <a:xfrm>
            <a:off x="256309" y="2459504"/>
            <a:ext cx="11679382" cy="2677656"/>
          </a:xfrm>
          <a:prstGeom prst="rect">
            <a:avLst/>
          </a:prstGeom>
        </p:spPr>
        <p:txBody>
          <a:bodyPr wrap="square">
            <a:spAutoFit/>
          </a:bodyPr>
          <a:lstStyle/>
          <a:p>
            <a:pPr algn="r" rtl="1"/>
            <a:r>
              <a:rPr lang="fa-IR" sz="2400" dirty="0">
                <a:latin typeface="BNazanin"/>
                <a:cs typeface="B Nazanin" panose="00000400000000000000" pitchFamily="2" charset="-78"/>
              </a:rPr>
              <a:t>1- افزایش آگاهی عمومی مردم ،جوانان و خانواده ها در خصوص بیماری هپاتیت و راههای انتقال آن از طریق رسانه ها</a:t>
            </a:r>
          </a:p>
          <a:p>
            <a:pPr algn="r" rtl="1"/>
            <a:r>
              <a:rPr lang="fa-IR" sz="2400" dirty="0">
                <a:latin typeface="BNazanin"/>
                <a:cs typeface="B Nazanin" panose="00000400000000000000" pitchFamily="2" charset="-78"/>
              </a:rPr>
              <a:t>2- تولید برنامه های آموزشی در این خصوص و ارایه این برنامه ها در مدارس برای آگاهی دانش آموزان و خانواده ها</a:t>
            </a:r>
          </a:p>
          <a:p>
            <a:pPr algn="r" rtl="1"/>
            <a:r>
              <a:rPr lang="fa-IR" sz="2400" dirty="0">
                <a:latin typeface="BNazanin"/>
                <a:cs typeface="B Nazanin" panose="00000400000000000000" pitchFamily="2" charset="-78"/>
              </a:rPr>
              <a:t>3- ترانسفیوژن خون با شرایط استاندارد</a:t>
            </a:r>
          </a:p>
          <a:p>
            <a:pPr algn="r" rtl="1"/>
            <a:r>
              <a:rPr lang="fa-IR" sz="2400" dirty="0">
                <a:latin typeface="BNazanin"/>
                <a:cs typeface="B Nazanin" panose="00000400000000000000" pitchFamily="2" charset="-78"/>
              </a:rPr>
              <a:t>4- ایجاد فضاها و مکان های ورزشی ،تفریحی جهت ایجاد سرگرمی های سالم برای خانواده ها و جوانان و تشویق آنها برای زندگی سالم</a:t>
            </a:r>
            <a:endParaRPr lang="en-US" sz="2000" dirty="0">
              <a:cs typeface="B Nazanin" panose="00000400000000000000" pitchFamily="2" charset="-78"/>
            </a:endParaRPr>
          </a:p>
        </p:txBody>
      </p:sp>
    </p:spTree>
    <p:extLst>
      <p:ext uri="{BB962C8B-B14F-4D97-AF65-F5344CB8AC3E}">
        <p14:creationId xmlns:p14="http://schemas.microsoft.com/office/powerpoint/2010/main" val="41667480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796139" y="301804"/>
            <a:ext cx="7654835" cy="914400"/>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024737" y="466616"/>
            <a:ext cx="7197638" cy="584775"/>
          </a:xfrm>
          <a:prstGeom prst="rect">
            <a:avLst/>
          </a:prstGeom>
        </p:spPr>
        <p:txBody>
          <a:bodyPr wrap="square">
            <a:spAutoFit/>
          </a:bodyPr>
          <a:lstStyle/>
          <a:p>
            <a:r>
              <a:rPr lang="en-US" sz="3200" b="1" dirty="0"/>
              <a:t>Primary Prevention</a:t>
            </a:r>
          </a:p>
        </p:txBody>
      </p:sp>
      <p:sp>
        <p:nvSpPr>
          <p:cNvPr id="4" name="Rectangle 3"/>
          <p:cNvSpPr/>
          <p:nvPr/>
        </p:nvSpPr>
        <p:spPr>
          <a:xfrm>
            <a:off x="263236" y="2358288"/>
            <a:ext cx="11679382" cy="2677656"/>
          </a:xfrm>
          <a:prstGeom prst="rect">
            <a:avLst/>
          </a:prstGeom>
        </p:spPr>
        <p:txBody>
          <a:bodyPr wrap="square">
            <a:spAutoFit/>
          </a:bodyPr>
          <a:lstStyle/>
          <a:p>
            <a:pPr algn="r" rtl="1"/>
            <a:r>
              <a:rPr lang="fa-IR" sz="2400" dirty="0">
                <a:latin typeface="BNazanin"/>
                <a:cs typeface="B Nazanin" panose="00000400000000000000" pitchFamily="2" charset="-78"/>
              </a:rPr>
              <a:t>1- آموزش جوانانی که در ریسک خطر ابتلا به مواد مخدر و الکل وهپاتیت سی هستند</a:t>
            </a:r>
          </a:p>
          <a:p>
            <a:pPr algn="r" rtl="1"/>
            <a:r>
              <a:rPr lang="fa-IR" sz="2400" dirty="0">
                <a:latin typeface="BNazanin"/>
                <a:cs typeface="B Nazanin" panose="00000400000000000000" pitchFamily="2" charset="-78"/>
              </a:rPr>
              <a:t>2- آموزش به خانواده های دانش آموزان و خانواده هایی که در ریسک ابتلا هستند</a:t>
            </a:r>
          </a:p>
          <a:p>
            <a:pPr algn="r" rtl="1"/>
            <a:r>
              <a:rPr lang="fa-IR" sz="2400" dirty="0">
                <a:latin typeface="BNazanin"/>
                <a:cs typeface="B Nazanin" panose="00000400000000000000" pitchFamily="2" charset="-78"/>
              </a:rPr>
              <a:t>3- توصیه به عدم استفاده از سرنگ  مشترک در معتادین </a:t>
            </a:r>
          </a:p>
          <a:p>
            <a:pPr algn="r" rtl="1"/>
            <a:r>
              <a:rPr lang="fa-IR" sz="2400" dirty="0">
                <a:latin typeface="BNazanin"/>
                <a:cs typeface="B Nazanin" panose="00000400000000000000" pitchFamily="2" charset="-78"/>
              </a:rPr>
              <a:t>4- توصیه به تغذیه سالم وانجام فعالیتهای ورزشی و تفریحی برای جوانان و خانواده ها</a:t>
            </a:r>
            <a:endParaRPr lang="en-US" sz="2400" dirty="0">
              <a:latin typeface="BNazanin"/>
              <a:cs typeface="B Nazanin" panose="00000400000000000000" pitchFamily="2" charset="-78"/>
            </a:endParaRPr>
          </a:p>
          <a:p>
            <a:pPr algn="r" rtl="1"/>
            <a:r>
              <a:rPr lang="fa-IR" sz="2400" dirty="0">
                <a:latin typeface="BNazanin"/>
                <a:cs typeface="B Nazanin" panose="00000400000000000000" pitchFamily="2" charset="-78"/>
              </a:rPr>
              <a:t>5-آموزش خانواده ها از طریق مراکز فرهنگی و انجمن اولیا مربیان مدارس در خصوص مسایل تربیتی وبهداشت جنسی دانش آموزان و جوانان</a:t>
            </a:r>
          </a:p>
          <a:p>
            <a:pPr algn="r" rtl="1"/>
            <a:endParaRPr lang="fa-IR" sz="2400" dirty="0">
              <a:latin typeface="BNazanin"/>
              <a:cs typeface="B Nazanin" panose="00000400000000000000" pitchFamily="2" charset="-78"/>
            </a:endParaRPr>
          </a:p>
        </p:txBody>
      </p:sp>
    </p:spTree>
    <p:extLst>
      <p:ext uri="{BB962C8B-B14F-4D97-AF65-F5344CB8AC3E}">
        <p14:creationId xmlns:p14="http://schemas.microsoft.com/office/powerpoint/2010/main" val="31654939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1415" y="366823"/>
            <a:ext cx="7654835" cy="9144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894109" y="531635"/>
            <a:ext cx="7302141" cy="584775"/>
          </a:xfrm>
          <a:prstGeom prst="rect">
            <a:avLst/>
          </a:prstGeom>
        </p:spPr>
        <p:txBody>
          <a:bodyPr wrap="square">
            <a:spAutoFit/>
          </a:bodyPr>
          <a:lstStyle/>
          <a:p>
            <a:r>
              <a:rPr lang="en-US" sz="3200" b="1" dirty="0"/>
              <a:t>Secondary Prevention </a:t>
            </a:r>
          </a:p>
        </p:txBody>
      </p:sp>
      <p:sp>
        <p:nvSpPr>
          <p:cNvPr id="4" name="Rectangle 3"/>
          <p:cNvSpPr/>
          <p:nvPr/>
        </p:nvSpPr>
        <p:spPr>
          <a:xfrm>
            <a:off x="263236" y="2358288"/>
            <a:ext cx="11679382" cy="1877437"/>
          </a:xfrm>
          <a:prstGeom prst="rect">
            <a:avLst/>
          </a:prstGeom>
        </p:spPr>
        <p:txBody>
          <a:bodyPr wrap="square">
            <a:spAutoFit/>
          </a:bodyPr>
          <a:lstStyle/>
          <a:p>
            <a:pPr algn="r" rtl="1"/>
            <a:r>
              <a:rPr lang="fa-IR" sz="2400" dirty="0">
                <a:latin typeface="BNazanin"/>
                <a:cs typeface="B Nazanin" panose="00000400000000000000" pitchFamily="2" charset="-78"/>
              </a:rPr>
              <a:t>1- غربالگری خانواده های بیماران مبتلا به هپاتیت جهت آموزش راههای انتقال ویروس</a:t>
            </a:r>
          </a:p>
          <a:p>
            <a:pPr algn="r" rtl="1"/>
            <a:r>
              <a:rPr lang="fa-IR" sz="2400" dirty="0">
                <a:latin typeface="BNazanin"/>
                <a:cs typeface="B Nazanin" panose="00000400000000000000" pitchFamily="2" charset="-78"/>
              </a:rPr>
              <a:t>2- غربالگری و واکسیناسیون بیماران مبتلا علیه هپاتیت </a:t>
            </a:r>
            <a:r>
              <a:rPr lang="en-US" sz="2400" dirty="0">
                <a:latin typeface="BNazanin"/>
                <a:cs typeface="B Nazanin" panose="00000400000000000000" pitchFamily="2" charset="-78"/>
              </a:rPr>
              <a:t>A</a:t>
            </a:r>
            <a:r>
              <a:rPr lang="fa-IR" sz="2400" dirty="0">
                <a:latin typeface="BNazanin"/>
                <a:cs typeface="B Nazanin" panose="00000400000000000000" pitchFamily="2" charset="-78"/>
              </a:rPr>
              <a:t> و </a:t>
            </a:r>
            <a:r>
              <a:rPr lang="en-US" sz="2400" dirty="0">
                <a:latin typeface="BNazanin"/>
                <a:cs typeface="B Nazanin" panose="00000400000000000000" pitchFamily="2" charset="-78"/>
              </a:rPr>
              <a:t>B</a:t>
            </a:r>
            <a:r>
              <a:rPr lang="fa-IR" sz="2400" dirty="0">
                <a:latin typeface="BNazanin"/>
                <a:cs typeface="B Nazanin" panose="00000400000000000000" pitchFamily="2" charset="-78"/>
              </a:rPr>
              <a:t> و آنفلوآنزا و کووید</a:t>
            </a:r>
          </a:p>
          <a:p>
            <a:pPr algn="r" rtl="1"/>
            <a:r>
              <a:rPr lang="fa-IR" sz="2400" dirty="0">
                <a:latin typeface="BNazanin"/>
                <a:cs typeface="B Nazanin" panose="00000400000000000000" pitchFamily="2" charset="-78"/>
              </a:rPr>
              <a:t>3- غربالگری و تشویق برای ترک سیگار و الکل و مواد مخدرومشاوره رفتاری در خصوص روابط جنسی ناسالم </a:t>
            </a:r>
          </a:p>
          <a:p>
            <a:pPr algn="r" rtl="1"/>
            <a:endParaRPr lang="en-US" sz="2400" dirty="0">
              <a:cs typeface="B Nazanin" panose="00000400000000000000" pitchFamily="2" charset="-78"/>
            </a:endParaRPr>
          </a:p>
          <a:p>
            <a:pPr algn="r" rtl="1"/>
            <a:endParaRPr lang="en-US" sz="2000" dirty="0">
              <a:cs typeface="B Nazanin" panose="00000400000000000000" pitchFamily="2" charset="-78"/>
            </a:endParaRPr>
          </a:p>
        </p:txBody>
      </p:sp>
    </p:spTree>
    <p:extLst>
      <p:ext uri="{BB962C8B-B14F-4D97-AF65-F5344CB8AC3E}">
        <p14:creationId xmlns:p14="http://schemas.microsoft.com/office/powerpoint/2010/main" val="6259765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9900" y="423782"/>
            <a:ext cx="7654835" cy="914400"/>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713408" y="588594"/>
            <a:ext cx="7232470" cy="584775"/>
          </a:xfrm>
          <a:prstGeom prst="rect">
            <a:avLst/>
          </a:prstGeom>
        </p:spPr>
        <p:txBody>
          <a:bodyPr wrap="square">
            <a:spAutoFit/>
          </a:bodyPr>
          <a:lstStyle/>
          <a:p>
            <a:r>
              <a:rPr lang="en-US" sz="3200" b="1" dirty="0"/>
              <a:t>Tertiary Prevention </a:t>
            </a:r>
          </a:p>
        </p:txBody>
      </p:sp>
      <p:sp>
        <p:nvSpPr>
          <p:cNvPr id="4" name="Rectangle 3"/>
          <p:cNvSpPr/>
          <p:nvPr/>
        </p:nvSpPr>
        <p:spPr>
          <a:xfrm>
            <a:off x="263236" y="2358288"/>
            <a:ext cx="11679382" cy="1508105"/>
          </a:xfrm>
          <a:prstGeom prst="rect">
            <a:avLst/>
          </a:prstGeom>
        </p:spPr>
        <p:txBody>
          <a:bodyPr wrap="square">
            <a:spAutoFit/>
          </a:bodyPr>
          <a:lstStyle/>
          <a:p>
            <a:pPr algn="r" rtl="1"/>
            <a:r>
              <a:rPr lang="fa-IR" sz="2400" dirty="0">
                <a:latin typeface="BNazanin"/>
                <a:cs typeface="B Nazanin" panose="00000400000000000000" pitchFamily="2" charset="-78"/>
              </a:rPr>
              <a:t>1- درمان مناسب دارویی بیماران  بر اساس وضعیت  بیمار</a:t>
            </a:r>
          </a:p>
          <a:p>
            <a:pPr algn="r" rtl="1"/>
            <a:r>
              <a:rPr lang="fa-IR" sz="2400" dirty="0">
                <a:latin typeface="BNazanin"/>
                <a:cs typeface="B Nazanin" panose="00000400000000000000" pitchFamily="2" charset="-78"/>
              </a:rPr>
              <a:t>2- ارجاع به سطح بالاتر تشخیصی ودرمانی و انجام فالوآپ مناسب با شرایط پزشکی هر بیمار</a:t>
            </a:r>
          </a:p>
          <a:p>
            <a:pPr algn="r" rtl="1"/>
            <a:endParaRPr lang="en-US" sz="2400" dirty="0">
              <a:cs typeface="B Nazanin" panose="00000400000000000000" pitchFamily="2" charset="-78"/>
            </a:endParaRPr>
          </a:p>
          <a:p>
            <a:pPr algn="r" rtl="1"/>
            <a:endParaRPr lang="en-US" sz="2000" dirty="0">
              <a:cs typeface="B Nazanin" panose="00000400000000000000" pitchFamily="2" charset="-78"/>
            </a:endParaRPr>
          </a:p>
        </p:txBody>
      </p:sp>
    </p:spTree>
    <p:extLst>
      <p:ext uri="{BB962C8B-B14F-4D97-AF65-F5344CB8AC3E}">
        <p14:creationId xmlns:p14="http://schemas.microsoft.com/office/powerpoint/2010/main" val="42091271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8755" y="323987"/>
            <a:ext cx="7654835" cy="9144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835323" y="488799"/>
            <a:ext cx="7328267" cy="584775"/>
          </a:xfrm>
          <a:prstGeom prst="rect">
            <a:avLst/>
          </a:prstGeom>
        </p:spPr>
        <p:txBody>
          <a:bodyPr wrap="square">
            <a:spAutoFit/>
          </a:bodyPr>
          <a:lstStyle/>
          <a:p>
            <a:r>
              <a:rPr lang="en-US" sz="3200" b="1" dirty="0"/>
              <a:t>Quaternary Prevention  </a:t>
            </a:r>
            <a:endParaRPr lang="en-US" sz="2400" b="1" dirty="0">
              <a:effectLst/>
              <a:latin typeface="Times New Roman" panose="02020603050405020304" pitchFamily="18" charset="0"/>
              <a:ea typeface="Times New Roman" panose="02020603050405020304" pitchFamily="18" charset="0"/>
            </a:endParaRPr>
          </a:p>
        </p:txBody>
      </p:sp>
      <p:sp>
        <p:nvSpPr>
          <p:cNvPr id="4" name="Rectangle 3"/>
          <p:cNvSpPr/>
          <p:nvPr/>
        </p:nvSpPr>
        <p:spPr>
          <a:xfrm>
            <a:off x="263236" y="2358288"/>
            <a:ext cx="11679382" cy="1508105"/>
          </a:xfrm>
          <a:prstGeom prst="rect">
            <a:avLst/>
          </a:prstGeom>
        </p:spPr>
        <p:txBody>
          <a:bodyPr wrap="square">
            <a:spAutoFit/>
          </a:bodyPr>
          <a:lstStyle/>
          <a:p>
            <a:pPr algn="r" rtl="1"/>
            <a:r>
              <a:rPr lang="fa-IR" sz="2400" dirty="0">
                <a:latin typeface="BNazanin"/>
                <a:cs typeface="B Nazanin" panose="00000400000000000000" pitchFamily="2" charset="-78"/>
              </a:rPr>
              <a:t>1- عدم استفاده از داروی نامناسب و یا بررسی های  غیر ضروری تشخیصی و تصویربرداری </a:t>
            </a:r>
          </a:p>
          <a:p>
            <a:pPr algn="r" rtl="1"/>
            <a:r>
              <a:rPr lang="fa-IR" sz="2400" dirty="0">
                <a:latin typeface="BNazanin"/>
                <a:cs typeface="B Nazanin" panose="00000400000000000000" pitchFamily="2" charset="-78"/>
              </a:rPr>
              <a:t>2-  اطمینان بخشی به بیمار و خانواده های  آنان در مورد عدم انتقال ویروس از راه تماسهای معمولی</a:t>
            </a:r>
          </a:p>
          <a:p>
            <a:pPr algn="r" rtl="1"/>
            <a:endParaRPr lang="en-US" sz="2400" dirty="0">
              <a:cs typeface="B Nazanin" panose="00000400000000000000" pitchFamily="2" charset="-78"/>
            </a:endParaRPr>
          </a:p>
          <a:p>
            <a:pPr algn="r" rtl="1"/>
            <a:endParaRPr lang="en-US" sz="2000" dirty="0">
              <a:cs typeface="B Nazanin" panose="00000400000000000000" pitchFamily="2" charset="-78"/>
            </a:endParaRPr>
          </a:p>
        </p:txBody>
      </p:sp>
    </p:spTree>
    <p:extLst>
      <p:ext uri="{BB962C8B-B14F-4D97-AF65-F5344CB8AC3E}">
        <p14:creationId xmlns:p14="http://schemas.microsoft.com/office/powerpoint/2010/main" val="471298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9268F-4CB1-4358-91C1-9931C5CDF140}"/>
              </a:ext>
            </a:extLst>
          </p:cNvPr>
          <p:cNvSpPr>
            <a:spLocks noGrp="1"/>
          </p:cNvSpPr>
          <p:nvPr>
            <p:ph type="title"/>
          </p:nvPr>
        </p:nvSpPr>
        <p:spPr/>
        <p:txBody>
          <a:bodyPr/>
          <a:lstStyle/>
          <a:p>
            <a:pPr algn="ctr"/>
            <a:r>
              <a:rPr lang="en-US" dirty="0"/>
              <a:t>PH/E</a:t>
            </a:r>
          </a:p>
        </p:txBody>
      </p:sp>
      <p:sp>
        <p:nvSpPr>
          <p:cNvPr id="3" name="Content Placeholder 2">
            <a:extLst>
              <a:ext uri="{FF2B5EF4-FFF2-40B4-BE49-F238E27FC236}">
                <a16:creationId xmlns:a16="http://schemas.microsoft.com/office/drawing/2014/main" id="{7DC37C24-CBD2-4790-9864-1C8E85516A18}"/>
              </a:ext>
            </a:extLst>
          </p:cNvPr>
          <p:cNvSpPr>
            <a:spLocks noGrp="1"/>
          </p:cNvSpPr>
          <p:nvPr>
            <p:ph idx="1"/>
          </p:nvPr>
        </p:nvSpPr>
        <p:spPr/>
        <p:txBody>
          <a:bodyPr/>
          <a:lstStyle/>
          <a:p>
            <a:pPr algn="r" rtl="1"/>
            <a:r>
              <a:rPr lang="fa-IR" dirty="0"/>
              <a:t>خانم میانسال </a:t>
            </a:r>
            <a:r>
              <a:rPr lang="en-US" dirty="0"/>
              <a:t>ill</a:t>
            </a:r>
            <a:r>
              <a:rPr lang="fa-IR" dirty="0"/>
              <a:t> و توکسیک نبود ظاهر ایکتریک نداشت </a:t>
            </a:r>
          </a:p>
          <a:p>
            <a:pPr algn="r" rtl="1"/>
            <a:r>
              <a:rPr lang="en-US" dirty="0"/>
              <a:t>BP=12/80 PR=92 RR=16 T=37            BMI=23</a:t>
            </a:r>
            <a:endParaRPr lang="fa-IR" dirty="0"/>
          </a:p>
          <a:p>
            <a:pPr algn="r" rtl="1"/>
            <a:r>
              <a:rPr lang="fa-IR" dirty="0"/>
              <a:t>در معاینه پوست ضایعه پوستی خاصی نداشت وملتحمه</a:t>
            </a:r>
            <a:r>
              <a:rPr lang="en-US" dirty="0"/>
              <a:t>pale </a:t>
            </a:r>
            <a:r>
              <a:rPr lang="fa-IR" dirty="0"/>
              <a:t> و اسکلرا ایکتریک نبود ، سر و گردن لنفادنوپاتی نداشت ،سمع قلب و ریه نرمال بود ،در معاینه شکم نرم و بدون تندرنس بود وهپاتومگالی و اسپلنومگالی نداشت ، شواهدی به نفع آسیت نداشت ،معاینه اندامها نرمال بود، </a:t>
            </a:r>
          </a:p>
          <a:p>
            <a:pPr algn="r" rtl="1"/>
            <a:r>
              <a:rPr lang="fa-IR" dirty="0"/>
              <a:t>معاینه نرولوژیک نرمال بود</a:t>
            </a:r>
            <a:endParaRPr lang="en-US" dirty="0"/>
          </a:p>
        </p:txBody>
      </p:sp>
    </p:spTree>
    <p:extLst>
      <p:ext uri="{BB962C8B-B14F-4D97-AF65-F5344CB8AC3E}">
        <p14:creationId xmlns:p14="http://schemas.microsoft.com/office/powerpoint/2010/main" val="28145495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9698C-B43D-4094-B3AE-D634A39BC7EC}"/>
              </a:ext>
            </a:extLst>
          </p:cNvPr>
          <p:cNvSpPr>
            <a:spLocks noGrp="1"/>
          </p:cNvSpPr>
          <p:nvPr>
            <p:ph type="title"/>
          </p:nvPr>
        </p:nvSpPr>
        <p:spPr/>
        <p:txBody>
          <a:bodyPr/>
          <a:lstStyle/>
          <a:p>
            <a:pPr algn="ctr"/>
            <a:r>
              <a:rPr lang="en-US" dirty="0"/>
              <a:t>PMH,DH,HH</a:t>
            </a:r>
          </a:p>
        </p:txBody>
      </p:sp>
      <p:sp>
        <p:nvSpPr>
          <p:cNvPr id="3" name="Content Placeholder 2">
            <a:extLst>
              <a:ext uri="{FF2B5EF4-FFF2-40B4-BE49-F238E27FC236}">
                <a16:creationId xmlns:a16="http://schemas.microsoft.com/office/drawing/2014/main" id="{F3BF2976-8305-4BC7-92CE-434A2257F461}"/>
              </a:ext>
            </a:extLst>
          </p:cNvPr>
          <p:cNvSpPr>
            <a:spLocks noGrp="1"/>
          </p:cNvSpPr>
          <p:nvPr>
            <p:ph idx="1"/>
          </p:nvPr>
        </p:nvSpPr>
        <p:spPr/>
        <p:txBody>
          <a:bodyPr/>
          <a:lstStyle/>
          <a:p>
            <a:pPr algn="r" rtl="1"/>
            <a:r>
              <a:rPr lang="fa-IR" dirty="0"/>
              <a:t>سابقه بیماری هایپرتانسیون و مصرف داروی کاپتوپریل دارد.</a:t>
            </a:r>
          </a:p>
          <a:p>
            <a:pPr algn="r" rtl="1"/>
            <a:r>
              <a:rPr lang="fa-IR" dirty="0"/>
              <a:t>سابقه جراحی سزارین 2 نوبت دارد.</a:t>
            </a:r>
          </a:p>
          <a:p>
            <a:pPr algn="r" rtl="1"/>
            <a:r>
              <a:rPr lang="fa-IR" dirty="0"/>
              <a:t>سابقه تزریق خون ندارد.</a:t>
            </a:r>
            <a:r>
              <a:rPr lang="en-US" dirty="0"/>
              <a:t>smoker </a:t>
            </a:r>
            <a:r>
              <a:rPr lang="fa-IR" dirty="0"/>
              <a:t>و </a:t>
            </a:r>
            <a:r>
              <a:rPr lang="en-US" dirty="0"/>
              <a:t>Iv drug user  </a:t>
            </a:r>
            <a:r>
              <a:rPr lang="fa-IR" dirty="0"/>
              <a:t> نبوده و </a:t>
            </a:r>
            <a:r>
              <a:rPr lang="en-US" dirty="0"/>
              <a:t>Opium Addiction</a:t>
            </a:r>
            <a:r>
              <a:rPr lang="fa-IR" dirty="0"/>
              <a:t> نداشته است.</a:t>
            </a:r>
            <a:endParaRPr lang="en-US" dirty="0"/>
          </a:p>
          <a:p>
            <a:pPr algn="r" rtl="1"/>
            <a:r>
              <a:rPr lang="fa-IR" dirty="0"/>
              <a:t>سابقه فامیلی از بیماری های کبدی ندارد.</a:t>
            </a:r>
            <a:endParaRPr lang="en-US" dirty="0"/>
          </a:p>
        </p:txBody>
      </p:sp>
    </p:spTree>
    <p:extLst>
      <p:ext uri="{BB962C8B-B14F-4D97-AF65-F5344CB8AC3E}">
        <p14:creationId xmlns:p14="http://schemas.microsoft.com/office/powerpoint/2010/main" val="719836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51905-1936-4329-BD6A-30D5EEA3F337}"/>
              </a:ext>
            </a:extLst>
          </p:cNvPr>
          <p:cNvSpPr>
            <a:spLocks noGrp="1"/>
          </p:cNvSpPr>
          <p:nvPr>
            <p:ph type="title"/>
          </p:nvPr>
        </p:nvSpPr>
        <p:spPr/>
        <p:txBody>
          <a:bodyPr/>
          <a:lstStyle/>
          <a:p>
            <a:pPr algn="ctr"/>
            <a:r>
              <a:rPr lang="en-US" dirty="0"/>
              <a:t>Lab Test</a:t>
            </a:r>
          </a:p>
        </p:txBody>
      </p:sp>
      <p:sp>
        <p:nvSpPr>
          <p:cNvPr id="3" name="Content Placeholder 2">
            <a:extLst>
              <a:ext uri="{FF2B5EF4-FFF2-40B4-BE49-F238E27FC236}">
                <a16:creationId xmlns:a16="http://schemas.microsoft.com/office/drawing/2014/main" id="{CC14CCD6-4346-497E-AC07-D1EDD6596087}"/>
              </a:ext>
            </a:extLst>
          </p:cNvPr>
          <p:cNvSpPr>
            <a:spLocks noGrp="1"/>
          </p:cNvSpPr>
          <p:nvPr>
            <p:ph idx="1"/>
          </p:nvPr>
        </p:nvSpPr>
        <p:spPr/>
        <p:txBody>
          <a:bodyPr>
            <a:normAutofit/>
          </a:bodyPr>
          <a:lstStyle/>
          <a:p>
            <a:r>
              <a:rPr lang="en-US" dirty="0"/>
              <a:t>WBC=5700</a:t>
            </a:r>
          </a:p>
          <a:p>
            <a:r>
              <a:rPr lang="en-US" dirty="0"/>
              <a:t>Hb=11</a:t>
            </a:r>
          </a:p>
          <a:p>
            <a:r>
              <a:rPr lang="en-US" dirty="0"/>
              <a:t>PLT=250000</a:t>
            </a:r>
          </a:p>
          <a:p>
            <a:r>
              <a:rPr lang="en-US" dirty="0"/>
              <a:t>FBS=97</a:t>
            </a:r>
          </a:p>
          <a:p>
            <a:r>
              <a:rPr lang="en-US" dirty="0"/>
              <a:t>ALT=</a:t>
            </a:r>
            <a:r>
              <a:rPr lang="fa-IR" dirty="0"/>
              <a:t>95</a:t>
            </a:r>
            <a:endParaRPr lang="en-US" dirty="0"/>
          </a:p>
          <a:p>
            <a:r>
              <a:rPr lang="en-US" dirty="0"/>
              <a:t>AST=</a:t>
            </a:r>
            <a:r>
              <a:rPr lang="fa-IR" dirty="0"/>
              <a:t>90</a:t>
            </a:r>
          </a:p>
          <a:p>
            <a:r>
              <a:rPr lang="en-US" dirty="0"/>
              <a:t>ALP=</a:t>
            </a:r>
            <a:r>
              <a:rPr lang="fa-IR" dirty="0"/>
              <a:t>300</a:t>
            </a:r>
            <a:endParaRPr lang="en-US" dirty="0"/>
          </a:p>
          <a:p>
            <a:r>
              <a:rPr lang="en-US" dirty="0"/>
              <a:t>BUN=24</a:t>
            </a:r>
          </a:p>
          <a:p>
            <a:r>
              <a:rPr lang="en-US" dirty="0"/>
              <a:t>Cr=0.9</a:t>
            </a:r>
          </a:p>
        </p:txBody>
      </p:sp>
    </p:spTree>
    <p:extLst>
      <p:ext uri="{BB962C8B-B14F-4D97-AF65-F5344CB8AC3E}">
        <p14:creationId xmlns:p14="http://schemas.microsoft.com/office/powerpoint/2010/main" val="1596040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DAFC2-B918-499C-BE67-A66A6F013CC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6505BD1-75D9-4BBF-AA42-5ED16124983B}"/>
              </a:ext>
            </a:extLst>
          </p:cNvPr>
          <p:cNvSpPr>
            <a:spLocks noGrp="1"/>
          </p:cNvSpPr>
          <p:nvPr>
            <p:ph idx="1"/>
          </p:nvPr>
        </p:nvSpPr>
        <p:spPr/>
        <p:txBody>
          <a:bodyPr/>
          <a:lstStyle/>
          <a:p>
            <a:r>
              <a:rPr lang="en-US" dirty="0"/>
              <a:t>Bili T=1</a:t>
            </a:r>
          </a:p>
          <a:p>
            <a:r>
              <a:rPr lang="en-US" dirty="0"/>
              <a:t>Bili D=0.5</a:t>
            </a:r>
          </a:p>
          <a:p>
            <a:r>
              <a:rPr lang="en-US" dirty="0"/>
              <a:t>TSH =2</a:t>
            </a:r>
          </a:p>
          <a:p>
            <a:r>
              <a:rPr lang="en-US" dirty="0"/>
              <a:t>ESR =8</a:t>
            </a:r>
          </a:p>
          <a:p>
            <a:r>
              <a:rPr lang="en-US" dirty="0"/>
              <a:t>CRP = -</a:t>
            </a:r>
          </a:p>
        </p:txBody>
      </p:sp>
    </p:spTree>
    <p:extLst>
      <p:ext uri="{BB962C8B-B14F-4D97-AF65-F5344CB8AC3E}">
        <p14:creationId xmlns:p14="http://schemas.microsoft.com/office/powerpoint/2010/main" val="778002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4794070" y="1502229"/>
            <a:ext cx="3513908" cy="3441246"/>
          </a:xfrm>
          <a:prstGeom prst="rect">
            <a:avLst/>
          </a:prstGeom>
        </p:spPr>
      </p:pic>
    </p:spTree>
    <p:extLst>
      <p:ext uri="{BB962C8B-B14F-4D97-AF65-F5344CB8AC3E}">
        <p14:creationId xmlns:p14="http://schemas.microsoft.com/office/powerpoint/2010/main" val="302181424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359</TotalTime>
  <Words>2225</Words>
  <Application>Microsoft Office PowerPoint</Application>
  <PresentationFormat>Widescreen</PresentationFormat>
  <Paragraphs>147</Paragraphs>
  <Slides>49</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49</vt:i4>
      </vt:variant>
    </vt:vector>
  </HeadingPairs>
  <TitlesOfParts>
    <vt:vector size="56" baseType="lpstr">
      <vt:lpstr>Arial</vt:lpstr>
      <vt:lpstr>BNazanin</vt:lpstr>
      <vt:lpstr>Calibri</vt:lpstr>
      <vt:lpstr>Times New Roman</vt:lpstr>
      <vt:lpstr>Trebuchet MS</vt:lpstr>
      <vt:lpstr>Wingdings 3</vt:lpstr>
      <vt:lpstr>Facet</vt:lpstr>
      <vt:lpstr>PowerPoint Presentation</vt:lpstr>
      <vt:lpstr>نحوه برخورد پزشک خانواده با بیمار خانم 52 ساله مبتلا به هپاتیت سی</vt:lpstr>
      <vt:lpstr>Chief Complaint</vt:lpstr>
      <vt:lpstr>Present Illness</vt:lpstr>
      <vt:lpstr>PH/E</vt:lpstr>
      <vt:lpstr>PMH,DH,HH</vt:lpstr>
      <vt:lpstr>Lab Test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Patient Education</vt:lpstr>
      <vt:lpstr>PowerPoint Presentation</vt:lpstr>
      <vt:lpstr>Transmission Of Hepatitis-C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000623</dc:creator>
  <cp:lastModifiedBy>000623</cp:lastModifiedBy>
  <cp:revision>37</cp:revision>
  <dcterms:created xsi:type="dcterms:W3CDTF">2022-05-20T03:35:02Z</dcterms:created>
  <dcterms:modified xsi:type="dcterms:W3CDTF">2022-05-20T23:28:53Z</dcterms:modified>
</cp:coreProperties>
</file>